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8"/>
            <a:ext cx="23114000" cy="4643439"/>
          </a:xfrm>
          <a:prstGeom prst="rect">
            <a:avLst/>
          </a:prstGeom>
        </p:spPr>
        <p:txBody>
          <a:bodyPr anchor="b"/>
          <a:lstStyle/>
          <a:p>
            <a:pPr/>
            <a:r>
              <a:t>Title Text</a:t>
            </a:r>
          </a:p>
        </p:txBody>
      </p:sp>
      <p:sp>
        <p:nvSpPr>
          <p:cNvPr id="12" name="Body Level One…"/>
          <p:cNvSpPr txBox="1"/>
          <p:nvPr>
            <p:ph type="body" sz="quarter" idx="1"/>
          </p:nvPr>
        </p:nvSpPr>
        <p:spPr>
          <a:xfrm>
            <a:off x="4833937" y="7072311"/>
            <a:ext cx="14716127" cy="1589486"/>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Body Level One…"/>
          <p:cNvSpPr txBox="1"/>
          <p:nvPr>
            <p:ph type="body" sz="quarter" idx="1"/>
          </p:nvPr>
        </p:nvSpPr>
        <p:spPr>
          <a:xfrm>
            <a:off x="4833937" y="8947546"/>
            <a:ext cx="14716127" cy="660799"/>
          </a:xfrm>
          <a:prstGeom prst="rect">
            <a:avLst/>
          </a:prstGeom>
        </p:spPr>
        <p:txBody>
          <a:bodyPr anchor="t"/>
          <a:lstStyle>
            <a:lvl1pPr marL="0" indent="0" algn="ctr">
              <a:buSzTx/>
              <a:buNone/>
              <a:defRPr sz="3200">
                <a:latin typeface="+mj-lt"/>
                <a:ea typeface="+mj-ea"/>
                <a:cs typeface="+mj-cs"/>
                <a:sym typeface="Helvetica"/>
              </a:defRPr>
            </a:lvl1pPr>
            <a:lvl2pPr marL="839610" indent="-395111" algn="ctr">
              <a:defRPr sz="3200">
                <a:latin typeface="+mj-lt"/>
                <a:ea typeface="+mj-ea"/>
                <a:cs typeface="+mj-cs"/>
                <a:sym typeface="Helvetica"/>
              </a:defRPr>
            </a:lvl2pPr>
            <a:lvl3pPr marL="1284110" indent="-395110" algn="ctr">
              <a:defRPr sz="3200">
                <a:latin typeface="+mj-lt"/>
                <a:ea typeface="+mj-ea"/>
                <a:cs typeface="+mj-cs"/>
                <a:sym typeface="Helvetica"/>
              </a:defRPr>
            </a:lvl3pPr>
            <a:lvl4pPr marL="1728610" indent="-395110" algn="ctr">
              <a:defRPr sz="3200">
                <a:latin typeface="+mj-lt"/>
                <a:ea typeface="+mj-ea"/>
                <a:cs typeface="+mj-cs"/>
                <a:sym typeface="Helvetica"/>
              </a:defRPr>
            </a:lvl4pPr>
            <a:lvl5pPr marL="2173110" indent="-395110" algn="ctr">
              <a:defRPr sz="32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6" name="“Type a quote here.”"/>
          <p:cNvSpPr txBox="1"/>
          <p:nvPr>
            <p:ph type="body" sz="quarter" idx="21"/>
          </p:nvPr>
        </p:nvSpPr>
        <p:spPr>
          <a:xfrm>
            <a:off x="4833937" y="6000353"/>
            <a:ext cx="14716128" cy="965202"/>
          </a:xfrm>
          <a:prstGeom prst="rect">
            <a:avLst/>
          </a:prstGeom>
        </p:spPr>
        <p:txBody>
          <a:bodyPr/>
          <a:lstStyle/>
          <a:p>
            <a:pPr marL="0" indent="0" algn="ctr">
              <a:buSzTx/>
              <a:buNone/>
              <a:defRPr sz="5200"/>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21"/>
          </p:nvPr>
        </p:nvSpPr>
        <p:spPr>
          <a:xfrm>
            <a:off x="1905000" y="0"/>
            <a:ext cx="20563291" cy="137160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conținu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37" name="Line"/>
          <p:cNvSpPr/>
          <p:nvPr/>
        </p:nvSpPr>
        <p:spPr>
          <a:xfrm>
            <a:off x="3958828" y="2768201"/>
            <a:ext cx="16466344" cy="132"/>
          </a:xfrm>
          <a:prstGeom prst="line">
            <a:avLst/>
          </a:prstGeom>
          <a:ln w="12700">
            <a:solidFill>
              <a:srgbClr val="9A9A9A"/>
            </a:solidFill>
            <a:miter lim="400000"/>
          </a:ln>
        </p:spPr>
        <p:txBody>
          <a:bodyPr lIns="45718" tIns="45718" rIns="45718" bIns="45718"/>
          <a:lstStyle/>
          <a:p>
            <a:pPr/>
          </a:p>
        </p:txBody>
      </p:sp>
      <p:sp>
        <p:nvSpPr>
          <p:cNvPr id="38" name="Title Text"/>
          <p:cNvSpPr txBox="1"/>
          <p:nvPr>
            <p:ph type="title"/>
          </p:nvPr>
        </p:nvSpPr>
        <p:spPr>
          <a:xfrm>
            <a:off x="635000" y="464343"/>
            <a:ext cx="23114000" cy="1964533"/>
          </a:xfrm>
          <a:prstGeom prst="rect">
            <a:avLst/>
          </a:prstGeom>
        </p:spPr>
        <p:txBody>
          <a:bodyPr anchor="b"/>
          <a:lstStyle/>
          <a:p>
            <a:pPr/>
            <a:r>
              <a:t>Title Text</a:t>
            </a:r>
          </a:p>
        </p:txBody>
      </p:sp>
      <p:sp>
        <p:nvSpPr>
          <p:cNvPr id="39" name="Body Level One…"/>
          <p:cNvSpPr txBox="1"/>
          <p:nvPr>
            <p:ph type="body" sz="half" idx="1"/>
          </p:nvPr>
        </p:nvSpPr>
        <p:spPr>
          <a:xfrm>
            <a:off x="635000" y="3268264"/>
            <a:ext cx="12700000" cy="9525002"/>
          </a:xfrm>
          <a:prstGeom prst="rect">
            <a:avLst/>
          </a:prstGeom>
        </p:spPr>
        <p:txBody>
          <a:bodyPr anchor="t"/>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5" indent="-369276">
              <a:buSzPct val="100000"/>
              <a:defRPr sz="3600">
                <a:solidFill>
                  <a:srgbClr val="747474"/>
                </a:solidFill>
                <a:latin typeface="Helvetica Neue"/>
                <a:ea typeface="Helvetica Neue"/>
                <a:cs typeface="Helvetica Neue"/>
                <a:sym typeface="Helvetica Neue"/>
              </a:defRPr>
            </a:lvl4pPr>
            <a:lvl5pPr marL="2147275" indent="-369275">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12014201" y="13004800"/>
            <a:ext cx="409778" cy="415874"/>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47" name="Image"/>
          <p:cNvSpPr/>
          <p:nvPr>
            <p:ph type="pic" sz="half" idx="21"/>
          </p:nvPr>
        </p:nvSpPr>
        <p:spPr>
          <a:xfrm>
            <a:off x="5307210" y="892967"/>
            <a:ext cx="13751721" cy="9172590"/>
          </a:xfrm>
          <a:prstGeom prst="rect">
            <a:avLst/>
          </a:prstGeom>
        </p:spPr>
        <p:txBody>
          <a:bodyPr lIns="91439" tIns="45719" rIns="91439" bIns="45719" anchor="t">
            <a:noAutofit/>
          </a:bodyPr>
          <a:lstStyle/>
          <a:p>
            <a:pPr/>
          </a:p>
        </p:txBody>
      </p:sp>
      <p:sp>
        <p:nvSpPr>
          <p:cNvPr id="48" name="Title Text"/>
          <p:cNvSpPr txBox="1"/>
          <p:nvPr>
            <p:ph type="title"/>
          </p:nvPr>
        </p:nvSpPr>
        <p:spPr>
          <a:xfrm>
            <a:off x="4833937" y="9447609"/>
            <a:ext cx="14716127" cy="2000252"/>
          </a:xfrm>
          <a:prstGeom prst="rect">
            <a:avLst/>
          </a:prstGeom>
        </p:spPr>
        <p:txBody>
          <a:bodyPr anchor="b"/>
          <a:lstStyle/>
          <a:p>
            <a:pPr/>
            <a:r>
              <a:t>Title Text</a:t>
            </a:r>
          </a:p>
        </p:txBody>
      </p:sp>
      <p:sp>
        <p:nvSpPr>
          <p:cNvPr id="49" name="Body Level One…"/>
          <p:cNvSpPr txBox="1"/>
          <p:nvPr>
            <p:ph type="body" sz="quarter" idx="1"/>
          </p:nvPr>
        </p:nvSpPr>
        <p:spPr>
          <a:xfrm>
            <a:off x="4833937" y="11519296"/>
            <a:ext cx="14716127" cy="1589487"/>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935814" y="13001625"/>
            <a:ext cx="494513" cy="5111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57" name="Image"/>
          <p:cNvSpPr/>
          <p:nvPr>
            <p:ph type="pic" idx="21"/>
          </p:nvPr>
        </p:nvSpPr>
        <p:spPr>
          <a:xfrm>
            <a:off x="6869906" y="892967"/>
            <a:ext cx="17377174" cy="11584783"/>
          </a:xfrm>
          <a:prstGeom prst="rect">
            <a:avLst/>
          </a:prstGeom>
        </p:spPr>
        <p:txBody>
          <a:bodyPr lIns="91439" tIns="45719" rIns="91439" bIns="45719" anchor="t">
            <a:noAutofit/>
          </a:bodyPr>
          <a:lstStyle/>
          <a:p>
            <a:pPr/>
          </a:p>
        </p:txBody>
      </p:sp>
      <p:sp>
        <p:nvSpPr>
          <p:cNvPr id="58" name="Title Text"/>
          <p:cNvSpPr txBox="1"/>
          <p:nvPr>
            <p:ph type="title"/>
          </p:nvPr>
        </p:nvSpPr>
        <p:spPr>
          <a:xfrm>
            <a:off x="4387453" y="892967"/>
            <a:ext cx="7500939" cy="5607846"/>
          </a:xfrm>
          <a:prstGeom prst="rect">
            <a:avLst/>
          </a:prstGeom>
        </p:spPr>
        <p:txBody>
          <a:bodyPr anchor="b"/>
          <a:lstStyle>
            <a:lvl1pPr>
              <a:defRPr b="0" sz="8400">
                <a:latin typeface="Helvetica Light"/>
                <a:ea typeface="Helvetica Light"/>
                <a:cs typeface="Helvetica Light"/>
                <a:sym typeface="Helvetica Light"/>
              </a:defRPr>
            </a:lvl1pPr>
          </a:lstStyle>
          <a:p>
            <a:pPr/>
            <a:r>
              <a:t>Title Text</a:t>
            </a:r>
          </a:p>
        </p:txBody>
      </p:sp>
      <p:sp>
        <p:nvSpPr>
          <p:cNvPr id="59" name="Body Level One…"/>
          <p:cNvSpPr txBox="1"/>
          <p:nvPr>
            <p:ph type="body" sz="quarter" idx="1"/>
          </p:nvPr>
        </p:nvSpPr>
        <p:spPr>
          <a:xfrm>
            <a:off x="4387453" y="6697264"/>
            <a:ext cx="7500939" cy="5768580"/>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21"/>
          </p:nvPr>
        </p:nvSpPr>
        <p:spPr>
          <a:xfrm>
            <a:off x="9423796" y="3661171"/>
            <a:ext cx="13260588" cy="8840393"/>
          </a:xfrm>
          <a:prstGeom prst="rect">
            <a:avLst/>
          </a:prstGeom>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quarter" idx="1"/>
          </p:nvPr>
        </p:nvSpPr>
        <p:spPr>
          <a:xfrm>
            <a:off x="4387453" y="3661171"/>
            <a:ext cx="7500939" cy="8840393"/>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21"/>
          </p:nvPr>
        </p:nvSpPr>
        <p:spPr>
          <a:xfrm>
            <a:off x="-291704" y="1250155"/>
            <a:ext cx="16841393" cy="11227595"/>
          </a:xfrm>
          <a:prstGeom prst="rect">
            <a:avLst/>
          </a:prstGeom>
        </p:spPr>
        <p:txBody>
          <a:bodyPr lIns="91439" tIns="45719" rIns="91439" bIns="45719" anchor="t">
            <a:noAutofit/>
          </a:bodyPr>
          <a:lstStyle/>
          <a:p>
            <a:pPr/>
          </a:p>
        </p:txBody>
      </p:sp>
      <p:sp>
        <p:nvSpPr>
          <p:cNvPr id="86" name="Image"/>
          <p:cNvSpPr/>
          <p:nvPr>
            <p:ph type="pic" sz="quarter" idx="22"/>
          </p:nvPr>
        </p:nvSpPr>
        <p:spPr>
          <a:xfrm>
            <a:off x="12442031" y="7069143"/>
            <a:ext cx="8518923" cy="5682242"/>
          </a:xfrm>
          <a:prstGeom prst="rect">
            <a:avLst/>
          </a:prstGeom>
        </p:spPr>
        <p:txBody>
          <a:bodyPr lIns="91439" tIns="45719" rIns="91439" bIns="45719" anchor="t">
            <a:noAutofit/>
          </a:bodyPr>
          <a:lstStyle/>
          <a:p>
            <a:pPr/>
          </a:p>
        </p:txBody>
      </p:sp>
      <p:sp>
        <p:nvSpPr>
          <p:cNvPr id="87" name="Image"/>
          <p:cNvSpPr/>
          <p:nvPr>
            <p:ph type="pic" sz="quarter" idx="23"/>
          </p:nvPr>
        </p:nvSpPr>
        <p:spPr>
          <a:xfrm>
            <a:off x="12192000" y="1246988"/>
            <a:ext cx="8251033" cy="550069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5"/>
          </a:xfrm>
          <a:prstGeom prst="rect">
            <a:avLst/>
          </a:prstGeom>
          <a:ln w="12700">
            <a:miter lim="400000"/>
          </a:ln>
        </p:spPr>
        <p:txBody>
          <a:bodyPr wrap="none" lIns="71436" tIns="71436" rIns="71436" bIns="71436">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1pPr>
      <a:lvl2pPr marL="1061860"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2pPr>
      <a:lvl3pPr marL="1506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3pPr>
      <a:lvl4pPr marL="1950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4pPr>
      <a:lvl5pPr marL="2395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5pPr>
      <a:lvl6pPr marL="2839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6pPr>
      <a:lvl7pPr marL="32843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7pPr>
      <a:lvl8pPr marL="37288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8pPr>
      <a:lvl9pPr marL="4173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2/11/2020 Week 5 Module 1…"/>
          <p:cNvSpPr txBox="1"/>
          <p:nvPr>
            <p:ph type="title"/>
          </p:nvPr>
        </p:nvSpPr>
        <p:spPr>
          <a:xfrm>
            <a:off x="635000" y="317500"/>
            <a:ext cx="23114000" cy="2540000"/>
          </a:xfrm>
          <a:prstGeom prst="rect">
            <a:avLst/>
          </a:prstGeom>
        </p:spPr>
        <p:txBody>
          <a:bodyPr anchor="t"/>
          <a:lstStyle/>
          <a:p>
            <a:pPr/>
            <a:r>
              <a:t>10/28/2024</a:t>
            </a:r>
          </a:p>
        </p:txBody>
      </p:sp>
      <p:sp>
        <p:nvSpPr>
          <p:cNvPr id="131" name="This module will consist of a…"/>
          <p:cNvSpPr txBox="1"/>
          <p:nvPr>
            <p:ph type="body" idx="1"/>
          </p:nvPr>
        </p:nvSpPr>
        <p:spPr>
          <a:prstGeom prst="rect">
            <a:avLst/>
          </a:prstGeom>
        </p:spPr>
        <p:txBody>
          <a:bodyPr/>
          <a:lstStyle/>
          <a:p>
            <a:pPr/>
            <a:r>
              <a:t>Quiz 2</a:t>
            </a:r>
          </a:p>
          <a:p>
            <a:pPr/>
            <a:r>
              <a:t>Monte Carlo Integration</a:t>
            </a:r>
          </a:p>
          <a:p>
            <a:pPr/>
            <a:r>
              <a:t>Markov chain Monte Carlo</a:t>
            </a:r>
          </a:p>
        </p:txBody>
      </p:sp>
      <p:sp>
        <p:nvSpPr>
          <p:cNvPr id="132"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rcRect l="0" t="3336" r="0" b="24525"/>
          <a:stretch>
            <a:fillRect/>
          </a:stretch>
        </p:blipFill>
        <p:spPr>
          <a:xfrm>
            <a:off x="0" y="4217"/>
            <a:ext cx="24384001" cy="13820789"/>
          </a:xfrm>
          <a:prstGeom prst="rect">
            <a:avLst/>
          </a:prstGeom>
          <a:ln w="12700">
            <a:miter lim="400000"/>
          </a:ln>
        </p:spPr>
      </p:pic>
      <p:pic>
        <p:nvPicPr>
          <p:cNvPr id="169" name="Image" descr="Image"/>
          <p:cNvPicPr>
            <a:picLocks noChangeAspect="1"/>
          </p:cNvPicPr>
          <p:nvPr/>
        </p:nvPicPr>
        <p:blipFill>
          <a:blip r:embed="rId3">
            <a:extLst/>
          </a:blip>
          <a:stretch>
            <a:fillRect/>
          </a:stretch>
        </p:blipFill>
        <p:spPr>
          <a:xfrm>
            <a:off x="2731905" y="633722"/>
            <a:ext cx="5715001" cy="6084865"/>
          </a:xfrm>
          <a:prstGeom prst="rect">
            <a:avLst/>
          </a:prstGeom>
          <a:ln w="12700">
            <a:miter lim="400000"/>
          </a:ln>
        </p:spPr>
      </p:pic>
      <p:sp>
        <p:nvSpPr>
          <p:cNvPr id="170" name="Markov Chain Monte Carlo"/>
          <p:cNvSpPr txBox="1"/>
          <p:nvPr>
            <p:ph type="ctrTitle"/>
          </p:nvPr>
        </p:nvSpPr>
        <p:spPr>
          <a:prstGeom prst="rect">
            <a:avLst/>
          </a:prstGeom>
        </p:spPr>
        <p:txBody>
          <a:bodyPr/>
          <a:lstStyle>
            <a:lvl1pPr>
              <a:defRPr>
                <a:solidFill>
                  <a:srgbClr val="FFFFFF"/>
                </a:solidFill>
              </a:defRPr>
            </a:lvl1pPr>
          </a:lstStyle>
          <a:p>
            <a:pPr/>
            <a:r>
              <a:t>Markov Chain Monte Carlo</a:t>
            </a:r>
          </a:p>
        </p:txBody>
      </p:sp>
      <p:sp>
        <p:nvSpPr>
          <p:cNvPr id="171" name="A smarter way to sample the Nile"/>
          <p:cNvSpPr txBox="1"/>
          <p:nvPr>
            <p:ph type="subTitle" sz="quarter" idx="1"/>
          </p:nvPr>
        </p:nvSpPr>
        <p:spPr>
          <a:prstGeom prst="rect">
            <a:avLst/>
          </a:prstGeom>
        </p:spPr>
        <p:txBody>
          <a:bodyPr/>
          <a:lstStyle>
            <a:lvl1pPr>
              <a:defRPr>
                <a:solidFill>
                  <a:srgbClr val="FFFFFF"/>
                </a:solidFill>
              </a:defRPr>
            </a:lvl1pPr>
          </a:lstStyle>
          <a:p>
            <a:pPr/>
            <a:r>
              <a:t>A smarter way to sample the Nile</a:t>
            </a:r>
          </a:p>
        </p:txBody>
      </p:sp>
      <p:sp>
        <p:nvSpPr>
          <p:cNvPr id="17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ampling the Nile"/>
          <p:cNvSpPr txBox="1"/>
          <p:nvPr>
            <p:ph type="title"/>
          </p:nvPr>
        </p:nvSpPr>
        <p:spPr>
          <a:prstGeom prst="rect">
            <a:avLst/>
          </a:prstGeom>
        </p:spPr>
        <p:txBody>
          <a:bodyPr/>
          <a:lstStyle/>
          <a:p>
            <a:pPr/>
            <a:r>
              <a:t>Sampling the Nile</a:t>
            </a:r>
          </a:p>
        </p:txBody>
      </p:sp>
      <p:sp>
        <p:nvSpPr>
          <p:cNvPr id="175" name="Let’s say that you want to calculate the average depth of the Nile. If your boat is on the Nile river, which is the smarter way to sample other places in the Nile?…"/>
          <p:cNvSpPr txBox="1"/>
          <p:nvPr>
            <p:ph type="body" idx="1"/>
          </p:nvPr>
        </p:nvSpPr>
        <p:spPr>
          <a:prstGeom prst="rect">
            <a:avLst/>
          </a:prstGeom>
        </p:spPr>
        <p:txBody>
          <a:bodyPr/>
          <a:lstStyle/>
          <a:p>
            <a:pPr marL="611187" indent="-611187" defTabSz="813315">
              <a:defRPr sz="4950"/>
            </a:pPr>
            <a:r>
              <a:t>Let’s say that you want to calculate the average depth of the Nile. If your boat is on the Nile river, which is the smarter way to sample other places in the Nile?</a:t>
            </a:r>
          </a:p>
          <a:p>
            <a:pPr lvl="2" marL="2084471" indent="-827171" defTabSz="813315">
              <a:buSzPct val="100000"/>
              <a:buAutoNum type="alphaUcPeriod" startAt="1"/>
              <a:defRPr sz="4950"/>
            </a:pPr>
            <a:r>
              <a:t>Throw darts at a map of Egypt. Check whether the darts landed in the Nile. If so, move there and measure the depth.</a:t>
            </a:r>
          </a:p>
          <a:p>
            <a:pPr lvl="2" marL="2084471" indent="-827171" defTabSz="813315">
              <a:buSzPct val="100000"/>
              <a:buAutoNum type="alphaUcPeriod" startAt="1"/>
              <a:defRPr sz="4950"/>
            </a:pPr>
            <a:r>
              <a:t>Randomly move within the river. Measure at regular time intervals.</a:t>
            </a:r>
            <a:br/>
          </a:p>
          <a:p>
            <a:pPr marL="611187" indent="-611187" defTabSz="813315">
              <a:defRPr sz="4950"/>
            </a:pPr>
            <a:r>
              <a:t>In the former, samples would be </a:t>
            </a:r>
            <a:r>
              <a:rPr u="sng"/>
              <a:t>independent and identically distributed</a:t>
            </a:r>
            <a:r>
              <a:t> (i.i.d.)</a:t>
            </a:r>
          </a:p>
          <a:p>
            <a:pPr marL="611187" indent="-611187" defTabSz="813315">
              <a:defRPr sz="4950"/>
            </a:pPr>
            <a:r>
              <a:t>In the latter, samples would be from a </a:t>
            </a:r>
            <a:r>
              <a:rPr u="sng"/>
              <a:t>stochastic process,</a:t>
            </a:r>
            <a:r>
              <a:t> a sequence of indexed random variables</a:t>
            </a:r>
            <a:endParaRPr u="sng"/>
          </a:p>
          <a:p>
            <a:pPr lvl="1" marL="0" indent="226313" algn="ctr" defTabSz="813315">
              <a:spcBef>
                <a:spcPts val="2300"/>
              </a:spcBef>
              <a:buSzTx/>
              <a:buNone/>
              <a:defRPr sz="4950"/>
            </a:pPr>
          </a:p>
        </p:txBody>
      </p:sp>
      <p:grpSp>
        <p:nvGrpSpPr>
          <p:cNvPr id="178" name="Group"/>
          <p:cNvGrpSpPr/>
          <p:nvPr/>
        </p:nvGrpSpPr>
        <p:grpSpPr>
          <a:xfrm>
            <a:off x="635000" y="3175000"/>
            <a:ext cx="10760252" cy="1825292"/>
            <a:chOff x="0" y="0"/>
            <a:chExt cx="10760251" cy="1825291"/>
          </a:xfrm>
        </p:grpSpPr>
        <p:sp>
          <p:nvSpPr>
            <p:cNvPr id="176" name="CasetăText 4"/>
            <p:cNvSpPr txBox="1"/>
            <p:nvPr/>
          </p:nvSpPr>
          <p:spPr>
            <a:xfrm>
              <a:off x="4662401" y="76200"/>
              <a:ext cx="6097851" cy="5623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𝑿</m:t>
                    </m:r>
                    <m:r>
                      <a:rPr xmlns:a="http://schemas.openxmlformats.org/drawingml/2006/main" sz="3600" i="1">
                        <a:solidFill>
                          <a:srgbClr val="000000"/>
                        </a:solidFill>
                        <a:latin typeface="Cambria Math" panose="02040503050406030204" pitchFamily="18" charset="0"/>
                      </a:rPr>
                      <m:t>=</m:t>
                    </m:r>
                    <m:d>
                      <m:dPr>
                        <m:ctrlPr>
                          <a:rPr xmlns:a="http://schemas.openxmlformats.org/drawingml/2006/main" sz="3600" i="1">
                            <a:solidFill>
                              <a:srgbClr val="000000"/>
                            </a:solidFill>
                            <a:latin typeface="Cambria Math" panose="02040503050406030204" pitchFamily="18" charset="0"/>
                          </a:rPr>
                        </m:ctrlPr>
                        <m:begChr m:val="{"/>
                        <m:endChr m:val="}"/>
                      </m:dPr>
                      <m:e>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0</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1</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2</m:t>
                            </m:r>
                          </m:sub>
                        </m:sSub>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e>
                    </m:d>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
                    </m:r>
                    <m:r>
                      <a:rPr xmlns:a="http://schemas.openxmlformats.org/drawingml/2006/main" sz="3600" i="1">
                        <a:solidFill>
                          <a:srgbClr val="000000"/>
                        </a:solidFill>
                        <a:latin typeface="Cambria Math" panose="02040503050406030204" pitchFamily="18" charset="0"/>
                      </a:rPr>
                      <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𝝌</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
                    </m:r>
                    <m:r>
                      <a:rPr xmlns:a="http://schemas.openxmlformats.org/drawingml/2006/main" sz="3600" i="1">
                        <a:solidFill>
                          <a:srgbClr val="000000"/>
                        </a:solidFill>
                        <a:latin typeface="Cambria Math" panose="02040503050406030204" pitchFamily="18" charset="0"/>
                      </a:rPr>
                      <m:t/>
                    </m:r>
                  </m:oMath>
                </m:oMathPara>
              </a14:m>
              <a:endParaRPr sz="3600"/>
            </a:p>
          </p:txBody>
        </p:sp>
        <p:sp>
          <p:nvSpPr>
            <p:cNvPr id="177" name="CasetăText 6"/>
            <p:cNvSpPr txBox="1"/>
            <p:nvPr/>
          </p:nvSpPr>
          <p:spPr>
            <a:xfrm>
              <a:off x="0" y="0"/>
              <a:ext cx="7672297" cy="1825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l">
                <a:defRPr sz="3600">
                  <a:latin typeface="+mj-lt"/>
                  <a:ea typeface="+mj-ea"/>
                  <a:cs typeface="+mj-cs"/>
                  <a:sym typeface="Helvetica"/>
                </a:defRPr>
              </a:pPr>
              <a14:m>
                <m:oMath>
                  <m:r>
                    <a:rPr xmlns:a="http://schemas.openxmlformats.org/drawingml/2006/main" sz="4350" i="1">
                      <a:solidFill>
                        <a:srgbClr val="000000"/>
                      </a:solidFill>
                      <a:latin typeface="Cambria Math" panose="02040503050406030204" pitchFamily="18" charset="0"/>
                    </a:rPr>
                    <m:t>𝑿</m:t>
                  </m:r>
                </m:oMath>
              </a14:m>
              <a:r>
                <a:rPr>
                  <a:latin typeface="Arial Narrow"/>
                  <a:ea typeface="Arial Narrow"/>
                  <a:cs typeface="Arial Narrow"/>
                  <a:sym typeface="Arial Narrow"/>
                </a:rPr>
                <a:t> </a:t>
              </a:r>
              <a:r>
                <a:rPr>
                  <a:latin typeface="Arial Narrow"/>
                  <a:ea typeface="Arial Narrow"/>
                  <a:cs typeface="Arial Narrow"/>
                  <a:sym typeface="Arial Narrow"/>
                </a:rPr>
                <a:t>= stochastic process</a:t>
              </a:r>
            </a:p>
            <a:p>
              <a:pPr algn="l">
                <a:defRPr sz="3600">
                  <a:latin typeface="Arial Narrow"/>
                  <a:ea typeface="Arial Narrow"/>
                  <a:cs typeface="Arial Narrow"/>
                  <a:sym typeface="Arial Narrow"/>
                </a:defRPr>
              </a:pPr>
            </a:p>
            <a:p>
              <a:pPr algn="l">
                <a:defRPr sz="3600">
                  <a:latin typeface="+mj-lt"/>
                  <a:ea typeface="+mj-ea"/>
                  <a:cs typeface="+mj-cs"/>
                  <a:sym typeface="Helvetica"/>
                </a:defRPr>
              </a:pPr>
              <a14:m>
                <m:oMath>
                  <m:r>
                    <a:rPr xmlns:a="http://schemas.openxmlformats.org/drawingml/2006/main" sz="4400" i="1">
                      <a:solidFill>
                        <a:srgbClr val="000000"/>
                      </a:solidFill>
                      <a:latin typeface="Cambria Math" panose="02040503050406030204" pitchFamily="18" charset="0"/>
                    </a:rPr>
                    <m:t>𝝌</m:t>
                  </m:r>
                </m:oMath>
              </a14:m>
              <a:r>
                <a:rPr>
                  <a:latin typeface="Arial Narrow"/>
                  <a:ea typeface="Arial Narrow"/>
                  <a:cs typeface="Arial Narrow"/>
                  <a:sym typeface="Arial Narrow"/>
                </a:rPr>
                <a:t> = state space</a:t>
              </a:r>
            </a:p>
          </p:txBody>
        </p:sp>
      </p:grpSp>
      <p:sp>
        <p:nvSpPr>
          <p:cNvPr id="17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5">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75">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Molecular Mechanics Potential Energy"/>
          <p:cNvSpPr txBox="1"/>
          <p:nvPr>
            <p:ph type="title"/>
          </p:nvPr>
        </p:nvSpPr>
        <p:spPr>
          <a:prstGeom prst="rect">
            <a:avLst/>
          </a:prstGeom>
        </p:spPr>
        <p:txBody>
          <a:bodyPr/>
          <a:lstStyle>
            <a:lvl1pPr defTabSz="722947">
              <a:defRPr sz="9800"/>
            </a:lvl1pPr>
          </a:lstStyle>
          <a:p>
            <a:pPr/>
            <a:r>
              <a:t>Markov Chains</a:t>
            </a:r>
          </a:p>
        </p:txBody>
      </p:sp>
      <p:sp>
        <p:nvSpPr>
          <p:cNvPr id="182"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Quantum mechanics…"/>
          <p:cNvSpPr txBox="1"/>
          <p:nvPr>
            <p:ph type="body" sz="half" idx="1"/>
          </p:nvPr>
        </p:nvSpPr>
        <p:spPr>
          <a:xfrm>
            <a:off x="635000" y="3175000"/>
            <a:ext cx="11430000" cy="9530430"/>
          </a:xfrm>
          <a:prstGeom prst="rect">
            <a:avLst/>
          </a:prstGeom>
        </p:spPr>
        <p:txBody>
          <a:bodyPr/>
          <a:lstStyle/>
          <a:p>
            <a:pPr marL="598839" indent="-598839" defTabSz="796884">
              <a:defRPr sz="4800"/>
            </a:pPr>
            <a:r>
              <a:t>Special class of stochastic process</a:t>
            </a:r>
          </a:p>
          <a:p>
            <a:pPr marL="598839" indent="-598839" defTabSz="796884">
              <a:defRPr sz="4800"/>
            </a:pPr>
            <a:r>
              <a:t>Markovian = memoryless</a:t>
            </a:r>
          </a:p>
          <a:p>
            <a:pPr lvl="1" marL="1043339" indent="-598840" defTabSz="796884">
              <a:defRPr sz="4800"/>
            </a:pPr>
            <a:r>
              <a:t>future depends only on the present, not the past</a:t>
            </a:r>
          </a:p>
          <a:p>
            <a:pPr lvl="1" marL="1043339" indent="-598840" defTabSz="796884">
              <a:defRPr sz="4800"/>
            </a:pPr>
            <a:r>
              <a:t>independent and identically distributed (i.i.d.) is a special case</a:t>
            </a:r>
          </a:p>
          <a:p>
            <a:pPr marL="598839" indent="-598839" defTabSz="796884">
              <a:defRPr sz="4800"/>
            </a:pPr>
            <a:r>
              <a:t>But wait… can you use samples from a Markov chain to estimate expectation values?</a:t>
            </a:r>
          </a:p>
          <a:p>
            <a:pPr lvl="1" marL="1043339" indent="-598840" defTabSz="796884">
              <a:defRPr sz="4800"/>
            </a:pPr>
            <a:r>
              <a:t>Yes, if it satisfies certain conditions which I will explain</a:t>
            </a:r>
          </a:p>
        </p:txBody>
      </p:sp>
      <p:grpSp>
        <p:nvGrpSpPr>
          <p:cNvPr id="222" name="Group"/>
          <p:cNvGrpSpPr/>
          <p:nvPr/>
        </p:nvGrpSpPr>
        <p:grpSpPr>
          <a:xfrm>
            <a:off x="12700000" y="4279447"/>
            <a:ext cx="11290658" cy="7321757"/>
            <a:chOff x="0" y="0"/>
            <a:chExt cx="11290657" cy="7321755"/>
          </a:xfrm>
        </p:grpSpPr>
        <p:grpSp>
          <p:nvGrpSpPr>
            <p:cNvPr id="220" name="Grupare 43"/>
            <p:cNvGrpSpPr/>
            <p:nvPr/>
          </p:nvGrpSpPr>
          <p:grpSpPr>
            <a:xfrm>
              <a:off x="968516" y="0"/>
              <a:ext cx="9353625" cy="6227805"/>
              <a:chOff x="0" y="0"/>
              <a:chExt cx="9353624" cy="6227804"/>
            </a:xfrm>
          </p:grpSpPr>
          <p:grpSp>
            <p:nvGrpSpPr>
              <p:cNvPr id="215" name="Grupare 46"/>
              <p:cNvGrpSpPr/>
              <p:nvPr/>
            </p:nvGrpSpPr>
            <p:grpSpPr>
              <a:xfrm>
                <a:off x="2038424" y="0"/>
                <a:ext cx="7315201" cy="6227805"/>
                <a:chOff x="0" y="0"/>
                <a:chExt cx="7315200" cy="6227804"/>
              </a:xfrm>
            </p:grpSpPr>
            <p:grpSp>
              <p:nvGrpSpPr>
                <p:cNvPr id="208" name="Grupare 51"/>
                <p:cNvGrpSpPr/>
                <p:nvPr/>
              </p:nvGrpSpPr>
              <p:grpSpPr>
                <a:xfrm>
                  <a:off x="0" y="0"/>
                  <a:ext cx="7315201" cy="6227805"/>
                  <a:chOff x="0" y="0"/>
                  <a:chExt cx="7315200" cy="6227804"/>
                </a:xfrm>
              </p:grpSpPr>
              <p:grpSp>
                <p:nvGrpSpPr>
                  <p:cNvPr id="187" name="Cub 58"/>
                  <p:cNvGrpSpPr/>
                  <p:nvPr/>
                </p:nvGrpSpPr>
                <p:grpSpPr>
                  <a:xfrm>
                    <a:off x="-1" y="0"/>
                    <a:ext cx="5684111" cy="1034652"/>
                    <a:chOff x="0" y="0"/>
                    <a:chExt cx="5684109" cy="1034651"/>
                  </a:xfrm>
                </p:grpSpPr>
                <p:sp>
                  <p:nvSpPr>
                    <p:cNvPr id="184"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85"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86"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91" name="Cub 59"/>
                  <p:cNvGrpSpPr/>
                  <p:nvPr/>
                </p:nvGrpSpPr>
                <p:grpSpPr>
                  <a:xfrm>
                    <a:off x="321275" y="1034650"/>
                    <a:ext cx="5684111" cy="1034652"/>
                    <a:chOff x="0" y="0"/>
                    <a:chExt cx="5684109" cy="1034651"/>
                  </a:xfrm>
                </p:grpSpPr>
                <p:sp>
                  <p:nvSpPr>
                    <p:cNvPr id="188"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89"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90"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95" name="Cub 60"/>
                  <p:cNvGrpSpPr/>
                  <p:nvPr/>
                </p:nvGrpSpPr>
                <p:grpSpPr>
                  <a:xfrm>
                    <a:off x="667264" y="2069301"/>
                    <a:ext cx="5684111" cy="1034652"/>
                    <a:chOff x="0" y="0"/>
                    <a:chExt cx="5684109" cy="1034651"/>
                  </a:xfrm>
                </p:grpSpPr>
                <p:sp>
                  <p:nvSpPr>
                    <p:cNvPr id="192"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93"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94"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99" name="Cub 61"/>
                  <p:cNvGrpSpPr/>
                  <p:nvPr/>
                </p:nvGrpSpPr>
                <p:grpSpPr>
                  <a:xfrm>
                    <a:off x="988539" y="3084057"/>
                    <a:ext cx="5684111" cy="1034653"/>
                    <a:chOff x="0" y="0"/>
                    <a:chExt cx="5684109" cy="1034652"/>
                  </a:xfrm>
                </p:grpSpPr>
                <p:sp>
                  <p:nvSpPr>
                    <p:cNvPr id="196" name="Shape"/>
                    <p:cNvSpPr/>
                    <p:nvPr/>
                  </p:nvSpPr>
                  <p:spPr>
                    <a:xfrm flipH="1">
                      <a:off x="-1" y="0"/>
                      <a:ext cx="5684111" cy="103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961C04"/>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97" name="Shape"/>
                    <p:cNvSpPr/>
                    <p:nvPr/>
                  </p:nvSpPr>
                  <p:spPr>
                    <a:xfrm flipH="1">
                      <a:off x="-1" y="0"/>
                      <a:ext cx="258665" cy="103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98"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203" name="Cub 62"/>
                  <p:cNvGrpSpPr/>
                  <p:nvPr/>
                </p:nvGrpSpPr>
                <p:grpSpPr>
                  <a:xfrm>
                    <a:off x="1309815" y="4138605"/>
                    <a:ext cx="5684111" cy="1034652"/>
                    <a:chOff x="0" y="0"/>
                    <a:chExt cx="5684109" cy="1034651"/>
                  </a:xfrm>
                </p:grpSpPr>
                <p:sp>
                  <p:nvSpPr>
                    <p:cNvPr id="200"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00B050"/>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01"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202"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207" name="Cub 63"/>
                  <p:cNvGrpSpPr/>
                  <p:nvPr/>
                </p:nvGrpSpPr>
                <p:grpSpPr>
                  <a:xfrm>
                    <a:off x="1631091" y="5193153"/>
                    <a:ext cx="5684110" cy="1034652"/>
                    <a:chOff x="0" y="0"/>
                    <a:chExt cx="5684109" cy="1034651"/>
                  </a:xfrm>
                </p:grpSpPr>
                <p:sp>
                  <p:nvSpPr>
                    <p:cNvPr id="204"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00B050"/>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05"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206"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sp>
              <p:nvSpPr>
                <p:cNvPr id="209" name="Arc 52"/>
                <p:cNvSpPr/>
                <p:nvPr/>
              </p:nvSpPr>
              <p:spPr>
                <a:xfrm>
                  <a:off x="1000896" y="119003"/>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0" name="Arc 53"/>
                <p:cNvSpPr/>
                <p:nvPr/>
              </p:nvSpPr>
              <p:spPr>
                <a:xfrm>
                  <a:off x="1989436" y="1082830"/>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1" name="Arc 54"/>
                <p:cNvSpPr/>
                <p:nvPr/>
              </p:nvSpPr>
              <p:spPr>
                <a:xfrm>
                  <a:off x="2977977" y="2071372"/>
                  <a:ext cx="877331" cy="867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2" name="Arc 55"/>
                <p:cNvSpPr/>
                <p:nvPr/>
              </p:nvSpPr>
              <p:spPr>
                <a:xfrm>
                  <a:off x="4139512" y="3208193"/>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3" name="Arc 56"/>
                <p:cNvSpPr/>
                <p:nvPr/>
              </p:nvSpPr>
              <p:spPr>
                <a:xfrm>
                  <a:off x="5301048" y="4246162"/>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4" name="Arc 57"/>
                <p:cNvSpPr/>
                <p:nvPr/>
              </p:nvSpPr>
              <p:spPr>
                <a:xfrm>
                  <a:off x="6363729" y="5259416"/>
                  <a:ext cx="877330"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grpSp>
          <p:pic>
            <p:nvPicPr>
              <p:cNvPr id="216" name="Imagine 47" descr="Imagine 47"/>
              <p:cNvPicPr>
                <a:picLocks noChangeAspect="1"/>
              </p:cNvPicPr>
              <p:nvPr/>
            </p:nvPicPr>
            <p:blipFill>
              <a:blip r:embed="rId3">
                <a:extLst/>
              </a:blip>
              <a:stretch>
                <a:fillRect/>
              </a:stretch>
            </p:blipFill>
            <p:spPr>
              <a:xfrm rot="19751074">
                <a:off x="6994015" y="2532676"/>
                <a:ext cx="1123935" cy="600944"/>
              </a:xfrm>
              <a:prstGeom prst="rect">
                <a:avLst/>
              </a:prstGeom>
              <a:ln w="12700" cap="flat">
                <a:noFill/>
                <a:miter lim="400000"/>
              </a:ln>
              <a:effectLst/>
            </p:spPr>
          </p:pic>
          <p:sp>
            <p:nvSpPr>
              <p:cNvPr id="217" name="CasetăText 48"/>
              <p:cNvSpPr txBox="1"/>
              <p:nvPr/>
            </p:nvSpPr>
            <p:spPr>
              <a:xfrm>
                <a:off x="432790" y="1651984"/>
                <a:ext cx="1209476"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chemeClr val="accent1"/>
                    </a:solidFill>
                    <a:latin typeface="+mj-lt"/>
                    <a:ea typeface="+mj-ea"/>
                    <a:cs typeface="+mj-cs"/>
                    <a:sym typeface="Helvetica"/>
                  </a:defRPr>
                </a:lvl1pPr>
              </a:lstStyle>
              <a:p>
                <a:pPr/>
                <a:r>
                  <a:t>PAST</a:t>
                </a:r>
              </a:p>
            </p:txBody>
          </p:sp>
          <p:sp>
            <p:nvSpPr>
              <p:cNvPr id="218" name="CasetăText 49"/>
              <p:cNvSpPr txBox="1"/>
              <p:nvPr/>
            </p:nvSpPr>
            <p:spPr>
              <a:xfrm>
                <a:off x="0" y="3307790"/>
                <a:ext cx="2075060"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chemeClr val="accent5"/>
                    </a:solidFill>
                    <a:latin typeface="+mj-lt"/>
                    <a:ea typeface="+mj-ea"/>
                    <a:cs typeface="+mj-cs"/>
                    <a:sym typeface="Helvetica"/>
                  </a:defRPr>
                </a:lvl1pPr>
              </a:lstStyle>
              <a:p>
                <a:pPr/>
                <a:r>
                  <a:t>PRESENT</a:t>
                </a:r>
              </a:p>
            </p:txBody>
          </p:sp>
          <p:sp>
            <p:nvSpPr>
              <p:cNvPr id="219" name="CasetăText 50"/>
              <p:cNvSpPr txBox="1"/>
              <p:nvPr/>
            </p:nvSpPr>
            <p:spPr>
              <a:xfrm>
                <a:off x="135729" y="4914167"/>
                <a:ext cx="180359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rgbClr val="00B050"/>
                    </a:solidFill>
                    <a:latin typeface="+mj-lt"/>
                    <a:ea typeface="+mj-ea"/>
                    <a:cs typeface="+mj-cs"/>
                    <a:sym typeface="Helvetica"/>
                  </a:defRPr>
                </a:lvl1pPr>
              </a:lstStyle>
              <a:p>
                <a:pPr/>
                <a:r>
                  <a:t>FUTURE</a:t>
                </a:r>
              </a:p>
            </p:txBody>
          </p:sp>
        </p:grpSp>
        <p:sp>
          <p:nvSpPr>
            <p:cNvPr id="221" name="CasetăText 7"/>
            <p:cNvSpPr txBox="1"/>
            <p:nvPr/>
          </p:nvSpPr>
          <p:spPr>
            <a:xfrm>
              <a:off x="0" y="6606402"/>
              <a:ext cx="11290658" cy="71535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𝑃</m:t>
                    </m:r>
                    <m:d>
                      <m:dPr>
                        <m:ctrlPr>
                          <a:rPr xmlns:a="http://schemas.openxmlformats.org/drawingml/2006/main" sz="3600" i="1">
                            <a:solidFill>
                              <a:srgbClr val="000000"/>
                            </a:solidFill>
                            <a:latin typeface="Cambria Math" panose="02040503050406030204" pitchFamily="18" charset="0"/>
                          </a:rPr>
                        </m:ctrlPr>
                      </m:dPr>
                      <m:e>
                        <m:sSub>
                          <m:e>
                            <m:r>
                              <a:rPr xmlns:a="http://schemas.openxmlformats.org/drawingml/2006/main" sz="3600" i="1">
                                <a:solidFill>
                                  <a:srgbClr val="00B050"/>
                                </a:solidFill>
                                <a:latin typeface="Cambria Math" panose="02040503050406030204" pitchFamily="18" charset="0"/>
                              </a:rPr>
                              <m:t>𝑋</m:t>
                            </m:r>
                          </m:e>
                          <m:sub>
                            <m:r>
                              <a:rPr xmlns:a="http://schemas.openxmlformats.org/drawingml/2006/main" sz="3600" i="1">
                                <a:solidFill>
                                  <a:srgbClr val="00B050"/>
                                </a:solidFill>
                                <a:latin typeface="Cambria Math" panose="02040503050406030204" pitchFamily="18" charset="0"/>
                              </a:rPr>
                              <m:t>𝑖</m:t>
                            </m:r>
                            <m:r>
                              <a:rPr xmlns:a="http://schemas.openxmlformats.org/drawingml/2006/main" sz="3600" i="1">
                                <a:solidFill>
                                  <a:srgbClr val="00B050"/>
                                </a:solidFill>
                                <a:latin typeface="Cambria Math" panose="02040503050406030204" pitchFamily="18" charset="0"/>
                              </a:rPr>
                              <m:t>+</m:t>
                            </m:r>
                            <m:r>
                              <a:rPr xmlns:a="http://schemas.openxmlformats.org/drawingml/2006/main" sz="3600" i="1">
                                <a:solidFill>
                                  <a:srgbClr val="00B050"/>
                                </a:solidFill>
                                <a:latin typeface="Cambria Math" panose="02040503050406030204" pitchFamily="18" charset="0"/>
                              </a:rPr>
                              <m:t>1</m:t>
                            </m:r>
                          </m:sub>
                        </m:sSub>
                      </m:e>
                      <m:e>
                        <m:sSub>
                          <m:e>
                            <m:r>
                              <a:rPr xmlns:a="http://schemas.openxmlformats.org/drawingml/2006/main" sz="3600" i="1">
                                <a:solidFill>
                                  <a:srgbClr val="C82506"/>
                                </a:solidFill>
                                <a:latin typeface="Cambria Math" panose="02040503050406030204" pitchFamily="18" charset="0"/>
                              </a:rPr>
                              <m:t>𝑋</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C82506"/>
                            </a:solidFill>
                            <a:latin typeface="Cambria Math" panose="02040503050406030204" pitchFamily="18" charset="0"/>
                          </a:rPr>
                          <m:t>=</m:t>
                        </m:r>
                        <m:sSub>
                          <m:e>
                            <m:r>
                              <a:rPr xmlns:a="http://schemas.openxmlformats.org/drawingml/2006/main" sz="3600" i="1">
                                <a:solidFill>
                                  <a:srgbClr val="C82506"/>
                                </a:solidFill>
                                <a:latin typeface="Cambria Math" panose="02040503050406030204" pitchFamily="18" charset="0"/>
                              </a:rPr>
                              <m:t>𝑥</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𝑋</m:t>
                            </m:r>
                          </m:e>
                          <m:sub>
                            <m:r>
                              <a:rPr xmlns:a="http://schemas.openxmlformats.org/drawingml/2006/main" sz="3600" i="1">
                                <a:solidFill>
                                  <a:srgbClr val="0070C0"/>
                                </a:solidFill>
                                <a:latin typeface="Cambria Math" panose="02040503050406030204" pitchFamily="18" charset="0"/>
                              </a:rPr>
                              <m:t>𝑖</m:t>
                            </m:r>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1</m:t>
                            </m:r>
                          </m:sub>
                        </m:sSub>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𝑥</m:t>
                            </m:r>
                          </m:e>
                          <m:sub>
                            <m:r>
                              <a:rPr xmlns:a="http://schemas.openxmlformats.org/drawingml/2006/main" sz="3600" i="1">
                                <a:solidFill>
                                  <a:srgbClr val="0070C0"/>
                                </a:solidFill>
                                <a:latin typeface="Cambria Math" panose="02040503050406030204" pitchFamily="18" charset="0"/>
                              </a:rPr>
                              <m:t>𝑖</m:t>
                            </m:r>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1</m:t>
                            </m:r>
                          </m:sub>
                        </m:sSub>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𝑋</m:t>
                            </m:r>
                          </m:e>
                          <m:sub>
                            <m:r>
                              <a:rPr xmlns:a="http://schemas.openxmlformats.org/drawingml/2006/main" sz="3600" i="1">
                                <a:solidFill>
                                  <a:srgbClr val="0070C0"/>
                                </a:solidFill>
                                <a:latin typeface="Cambria Math" panose="02040503050406030204" pitchFamily="18" charset="0"/>
                              </a:rPr>
                              <m:t>0</m:t>
                            </m:r>
                          </m:sub>
                        </m:sSub>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𝑥</m:t>
                            </m:r>
                          </m:e>
                          <m:sub>
                            <m:r>
                              <a:rPr xmlns:a="http://schemas.openxmlformats.org/drawingml/2006/main" sz="3600" i="1">
                                <a:solidFill>
                                  <a:srgbClr val="0070C0"/>
                                </a:solidFill>
                                <a:latin typeface="Cambria Math" panose="02040503050406030204" pitchFamily="18" charset="0"/>
                              </a:rPr>
                              <m:t>0</m:t>
                            </m:r>
                          </m:sub>
                        </m:sSub>
                      </m:e>
                    </m:d>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𝑃</m:t>
                    </m:r>
                    <m:d>
                      <m:dPr>
                        <m:ctrlPr>
                          <a:rPr xmlns:a="http://schemas.openxmlformats.org/drawingml/2006/main" sz="3600" i="1">
                            <a:solidFill>
                              <a:srgbClr val="000000"/>
                            </a:solidFill>
                            <a:latin typeface="Cambria Math" panose="02040503050406030204" pitchFamily="18" charset="0"/>
                          </a:rPr>
                        </m:ctrlPr>
                      </m:dPr>
                      <m:e>
                        <m:sSub>
                          <m:e>
                            <m:r>
                              <a:rPr xmlns:a="http://schemas.openxmlformats.org/drawingml/2006/main" sz="3600" i="1">
                                <a:solidFill>
                                  <a:srgbClr val="00B050"/>
                                </a:solidFill>
                                <a:latin typeface="Cambria Math" panose="02040503050406030204" pitchFamily="18" charset="0"/>
                              </a:rPr>
                              <m:t>𝑋</m:t>
                            </m:r>
                          </m:e>
                          <m:sub>
                            <m:r>
                              <a:rPr xmlns:a="http://schemas.openxmlformats.org/drawingml/2006/main" sz="3600" i="1">
                                <a:solidFill>
                                  <a:srgbClr val="00B050"/>
                                </a:solidFill>
                                <a:latin typeface="Cambria Math" panose="02040503050406030204" pitchFamily="18" charset="0"/>
                              </a:rPr>
                              <m:t>𝑖</m:t>
                            </m:r>
                            <m:r>
                              <a:rPr xmlns:a="http://schemas.openxmlformats.org/drawingml/2006/main" sz="3600" i="1">
                                <a:solidFill>
                                  <a:srgbClr val="00B050"/>
                                </a:solidFill>
                                <a:latin typeface="Cambria Math" panose="02040503050406030204" pitchFamily="18" charset="0"/>
                              </a:rPr>
                              <m:t>+</m:t>
                            </m:r>
                            <m:r>
                              <a:rPr xmlns:a="http://schemas.openxmlformats.org/drawingml/2006/main" sz="3600" i="1">
                                <a:solidFill>
                                  <a:srgbClr val="00B050"/>
                                </a:solidFill>
                                <a:latin typeface="Cambria Math" panose="02040503050406030204" pitchFamily="18" charset="0"/>
                              </a:rPr>
                              <m:t>1</m:t>
                            </m:r>
                          </m:sub>
                        </m:sSub>
                      </m:e>
                      <m:e>
                        <m:sSub>
                          <m:e>
                            <m:r>
                              <a:rPr xmlns:a="http://schemas.openxmlformats.org/drawingml/2006/main" sz="3600" i="1">
                                <a:solidFill>
                                  <a:srgbClr val="C82506"/>
                                </a:solidFill>
                                <a:latin typeface="Cambria Math" panose="02040503050406030204" pitchFamily="18" charset="0"/>
                              </a:rPr>
                              <m:t>𝑋</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C82506"/>
                            </a:solidFill>
                            <a:latin typeface="Cambria Math" panose="02040503050406030204" pitchFamily="18" charset="0"/>
                          </a:rPr>
                          <m:t>=</m:t>
                        </m:r>
                        <m:sSub>
                          <m:e>
                            <m:r>
                              <a:rPr xmlns:a="http://schemas.openxmlformats.org/drawingml/2006/main" sz="3600" i="1">
                                <a:solidFill>
                                  <a:srgbClr val="C82506"/>
                                </a:solidFill>
                                <a:latin typeface="Cambria Math" panose="02040503050406030204" pitchFamily="18" charset="0"/>
                              </a:rPr>
                              <m:t>𝑥</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
                        </m:r>
                      </m:e>
                    </m:d>
                  </m:oMath>
                </m:oMathPara>
              </a14:m>
              <a:endParaRPr sz="3600"/>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3">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83">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83">
                                            <p:txEl>
                                              <p:pRg st="3" end="3"/>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2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183">
                                            <p:txEl>
                                              <p:pRg st="4" end="4"/>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18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2"/>
      <p:bldP build="p" bldLvl="1" animBg="1" rev="0" advAuto="0" spid="18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Molecular Mechanics Potential Energy"/>
          <p:cNvSpPr txBox="1"/>
          <p:nvPr>
            <p:ph type="title"/>
          </p:nvPr>
        </p:nvSpPr>
        <p:spPr>
          <a:prstGeom prst="rect">
            <a:avLst/>
          </a:prstGeom>
        </p:spPr>
        <p:txBody>
          <a:bodyPr/>
          <a:lstStyle>
            <a:lvl1pPr defTabSz="722947">
              <a:defRPr sz="9800"/>
            </a:lvl1pPr>
          </a:lstStyle>
          <a:p>
            <a:pPr/>
            <a:r>
              <a:t>Representing Transition Probabilities</a:t>
            </a:r>
          </a:p>
        </p:txBody>
      </p:sp>
      <p:sp>
        <p:nvSpPr>
          <p:cNvPr id="225"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Quantum mechanics…"/>
          <p:cNvSpPr txBox="1"/>
          <p:nvPr>
            <p:ph type="body" idx="1"/>
          </p:nvPr>
        </p:nvSpPr>
        <p:spPr>
          <a:xfrm>
            <a:off x="735584" y="2635504"/>
            <a:ext cx="23114001" cy="9842501"/>
          </a:xfrm>
          <a:prstGeom prst="rect">
            <a:avLst/>
          </a:prstGeom>
        </p:spPr>
        <p:txBody>
          <a:bodyPr numCol="2" spcCol="1155700"/>
          <a:lstStyle/>
          <a:p>
            <a:pPr marL="598839" indent="-598839" defTabSz="796884">
              <a:defRPr sz="4800"/>
            </a:pPr>
            <a:r>
              <a:t>Graphs</a:t>
            </a:r>
          </a:p>
          <a:p>
            <a:pPr lvl="1" marL="1043339" indent="-598840" defTabSz="796884">
              <a:defRPr sz="4800"/>
            </a:pPr>
            <a:r>
              <a:t>nodes are states</a:t>
            </a:r>
          </a:p>
          <a:p>
            <a:pPr lvl="1" marL="1043339" indent="-598840" defTabSz="796884">
              <a:defRPr sz="4800"/>
            </a:pPr>
            <a:r>
              <a:t>edges are transition probabilities</a:t>
            </a:r>
          </a:p>
          <a:p>
            <a:pPr marL="0" indent="0" algn="ctr" defTabSz="796884">
              <a:spcBef>
                <a:spcPts val="2400"/>
              </a:spcBef>
              <a:buSzTx/>
              <a:buNone/>
              <a:defRPr sz="4800"/>
            </a:pPr>
          </a:p>
          <a:p>
            <a:pPr marL="598839" indent="-598839" defTabSz="796884">
              <a:defRPr sz="4800"/>
            </a:pPr>
            <a:r>
              <a:t>Matrices</a:t>
            </a:r>
          </a:p>
          <a:p>
            <a:pPr lvl="1" marL="1043339" indent="-598840" defTabSz="796884">
              <a:defRPr sz="4800"/>
            </a:pPr>
            <a:r>
              <a:t>with </a:t>
            </a:r>
            <a14:m>
              <m:oMath>
                <m:r>
                  <a:rPr xmlns:a="http://schemas.openxmlformats.org/drawingml/2006/main" sz="5850" i="1">
                    <a:solidFill>
                      <a:srgbClr val="000000"/>
                    </a:solidFill>
                    <a:latin typeface="Cambria Math" panose="02040503050406030204" pitchFamily="18" charset="0"/>
                  </a:rPr>
                  <m:t>P</m:t>
                </m:r>
                <m:r>
                  <a:rPr xmlns:a="http://schemas.openxmlformats.org/drawingml/2006/main" sz="5850" i="1">
                    <a:solidFill>
                      <a:srgbClr val="000000"/>
                    </a:solidFill>
                    <a:latin typeface="Cambria Math" panose="02040503050406030204" pitchFamily="18" charset="0"/>
                  </a:rPr>
                  <m:t>r</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sSub>
                  <m:e>
                    <m:r>
                      <a:rPr xmlns:a="http://schemas.openxmlformats.org/drawingml/2006/main" sz="5850" i="1">
                        <a:solidFill>
                          <a:srgbClr val="000000"/>
                        </a:solidFill>
                        <a:latin typeface="Cambria Math" panose="02040503050406030204" pitchFamily="18" charset="0"/>
                      </a:rPr>
                      <m:t>P</m:t>
                    </m:r>
                  </m:e>
                  <m:sub>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sub>
                </m:sSub>
              </m:oMath>
            </a14:m>
            <a:r>
              <a:t>. </a:t>
            </a:r>
          </a:p>
          <a:p>
            <a:pPr lvl="1" marL="1043339" indent="-598840" defTabSz="796884">
              <a:defRPr sz="4800"/>
            </a:pPr>
            <a:r>
              <a:t>Transition matrices satisfy </a:t>
            </a:r>
            <a14:m>
              <m:oMath>
                <m:limUpp>
                  <m:e>
                    <m:limLow>
                      <m:e>
                        <m:r>
                          <a:rPr xmlns:a="http://schemas.openxmlformats.org/drawingml/2006/main" sz="5850" i="1">
                            <a:solidFill>
                              <a:srgbClr val="000000"/>
                            </a:solidFill>
                            <a:latin typeface="Cambria Math" panose="02040503050406030204" pitchFamily="18" charset="0"/>
                          </a:rPr>
                          <m:t>∑</m:t>
                        </m:r>
                      </m:e>
                      <m:lim>
                        <m:r>
                          <a:rPr xmlns:a="http://schemas.openxmlformats.org/drawingml/2006/main" sz="5850" i="1">
                            <a:solidFill>
                              <a:srgbClr val="000000"/>
                            </a:solidFill>
                            <a:latin typeface="Cambria Math" panose="02040503050406030204" pitchFamily="18" charset="0"/>
                          </a:rPr>
                          <m:t>j</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lim>
                    </m:limLow>
                  </m:e>
                  <m:lim>
                    <m:r>
                      <a:rPr xmlns:a="http://schemas.openxmlformats.org/drawingml/2006/main" sz="5850" i="1">
                        <a:solidFill>
                          <a:srgbClr val="000000"/>
                        </a:solidFill>
                        <a:latin typeface="Cambria Math" panose="02040503050406030204" pitchFamily="18" charset="0"/>
                      </a:rPr>
                      <m:t>α</m:t>
                    </m:r>
                  </m:lim>
                </m:limUpp>
                <m:sSub>
                  <m:e>
                    <m:r>
                      <a:rPr xmlns:a="http://schemas.openxmlformats.org/drawingml/2006/main" sz="5850" i="1">
                        <a:solidFill>
                          <a:srgbClr val="000000"/>
                        </a:solidFill>
                        <a:latin typeface="Cambria Math" panose="02040503050406030204" pitchFamily="18" charset="0"/>
                      </a:rPr>
                      <m:t>P</m:t>
                    </m:r>
                  </m:e>
                  <m:sub>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sub>
                </m:sSub>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oMath>
            </a14:m>
          </a:p>
          <a:p>
            <a:pPr marL="0" indent="0" algn="ctr" defTabSz="796884">
              <a:spcBef>
                <a:spcPts val="2400"/>
              </a:spcBef>
              <a:buSzTx/>
              <a:buNone/>
              <a:defRPr sz="4800"/>
            </a:pPr>
          </a:p>
        </p:txBody>
      </p:sp>
      <p:pic>
        <p:nvPicPr>
          <p:cNvPr id="227" name="Image" descr="Image"/>
          <p:cNvPicPr>
            <a:picLocks noChangeAspect="1"/>
          </p:cNvPicPr>
          <p:nvPr/>
        </p:nvPicPr>
        <p:blipFill>
          <a:blip r:embed="rId2">
            <a:extLst/>
          </a:blip>
          <a:stretch>
            <a:fillRect/>
          </a:stretch>
        </p:blipFill>
        <p:spPr>
          <a:xfrm>
            <a:off x="735584" y="2635504"/>
            <a:ext cx="8951215" cy="2431460"/>
          </a:xfrm>
          <a:prstGeom prst="rect">
            <a:avLst/>
          </a:prstGeom>
          <a:ln w="12700">
            <a:miter lim="400000"/>
          </a:ln>
        </p:spPr>
      </p:pic>
      <p:grpSp>
        <p:nvGrpSpPr>
          <p:cNvPr id="232" name="Group"/>
          <p:cNvGrpSpPr/>
          <p:nvPr/>
        </p:nvGrpSpPr>
        <p:grpSpPr>
          <a:xfrm>
            <a:off x="735584" y="2635504"/>
            <a:ext cx="11316599" cy="2169924"/>
            <a:chOff x="0" y="0"/>
            <a:chExt cx="11316598" cy="2169923"/>
          </a:xfrm>
        </p:grpSpPr>
        <p:sp>
          <p:nvSpPr>
            <p:cNvPr id="228" name="CasetăText 40"/>
            <p:cNvSpPr txBox="1"/>
            <p:nvPr/>
          </p:nvSpPr>
          <p:spPr>
            <a:xfrm>
              <a:off x="0" y="889001"/>
              <a:ext cx="3604749" cy="128092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100" i="1">
                        <a:solidFill>
                          <a:srgbClr val="000000"/>
                        </a:solidFill>
                        <a:latin typeface="Cambria Math" panose="02040503050406030204" pitchFamily="18" charset="0"/>
                      </a:rPr>
                      <m:t>𝑄</m:t>
                    </m:r>
                    <m:r>
                      <a:rPr xmlns:a="http://schemas.openxmlformats.org/drawingml/2006/main" sz="4100" i="1">
                        <a:solidFill>
                          <a:srgbClr val="000000"/>
                        </a:solidFill>
                        <a:latin typeface="Cambria Math" panose="02040503050406030204" pitchFamily="18" charset="0"/>
                      </a:rPr>
                      <m:t>=</m:t>
                    </m:r>
                    <m:d>
                      <m:dPr>
                        <m:ctrlPr>
                          <a:rPr xmlns:a="http://schemas.openxmlformats.org/drawingml/2006/main" sz="4100" i="1">
                            <a:solidFill>
                              <a:srgbClr val="000000"/>
                            </a:solidFill>
                            <a:latin typeface="Cambria Math" panose="02040503050406030204" pitchFamily="18" charset="0"/>
                          </a:rPr>
                        </m:ctrlPr>
                      </m:dPr>
                      <m:e>
                        <m:m>
                          <m:mPr>
                            <m:ctrlPr>
                              <a:rPr xmlns:a="http://schemas.openxmlformats.org/drawingml/2006/main" sz="41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100" i="1">
                                  <a:solidFill>
                                    <a:srgbClr val="000000"/>
                                  </a:solidFill>
                                  <a:latin typeface="Cambria Math" panose="02040503050406030204" pitchFamily="18" charset="0"/>
                                </a:rPr>
                                <m:t>0</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9</m:t>
                              </m:r>
                            </m:e>
                            <m:e>
                              <m:r>
                                <a:rPr xmlns:a="http://schemas.openxmlformats.org/drawingml/2006/main" sz="4100" i="1">
                                  <a:solidFill>
                                    <a:srgbClr val="000000"/>
                                  </a:solidFill>
                                  <a:latin typeface="Cambria Math" panose="02040503050406030204" pitchFamily="18" charset="0"/>
                                </a:rPr>
                                <m:t>0.1</m:t>
                              </m:r>
                            </m:e>
                          </m:mr>
                          <m:mr>
                            <m:e>
                              <m:r>
                                <a:rPr xmlns:a="http://schemas.openxmlformats.org/drawingml/2006/main" sz="4100" i="1">
                                  <a:solidFill>
                                    <a:srgbClr val="000000"/>
                                  </a:solidFill>
                                  <a:latin typeface="Cambria Math" panose="02040503050406030204" pitchFamily="18" charset="0"/>
                                </a:rPr>
                                <m:t>0.5</m:t>
                              </m:r>
                            </m:e>
                            <m:e>
                              <m:r>
                                <a:rPr xmlns:a="http://schemas.openxmlformats.org/drawingml/2006/main" sz="4100" i="1">
                                  <a:solidFill>
                                    <a:srgbClr val="000000"/>
                                  </a:solidFill>
                                  <a:latin typeface="Cambria Math" panose="02040503050406030204" pitchFamily="18" charset="0"/>
                                </a:rPr>
                                <m:t>0.5</m:t>
                              </m:r>
                            </m:e>
                          </m:mr>
                        </m:m>
                      </m:e>
                    </m:d>
                  </m:oMath>
                </m:oMathPara>
              </a14:m>
              <a:endParaRPr sz="4100"/>
            </a:p>
          </p:txBody>
        </p:sp>
        <p:sp>
          <p:nvSpPr>
            <p:cNvPr id="229" name="CasetăText 41"/>
            <p:cNvSpPr txBox="1"/>
            <p:nvPr/>
          </p:nvSpPr>
          <p:spPr>
            <a:xfrm>
              <a:off x="7271577" y="950672"/>
              <a:ext cx="2411505" cy="49264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sub>
                    </m:sSub>
                    <m:r>
                      <a:rPr xmlns:a="http://schemas.openxmlformats.org/drawingml/2006/main" sz="4100" i="1">
                        <a:solidFill>
                          <a:srgbClr val="000000"/>
                        </a:solidFill>
                        <a:latin typeface="Cambria Math" panose="02040503050406030204" pitchFamily="18" charset="0"/>
                      </a:rPr>
                      <m:t>𝑄</m:t>
                    </m:r>
                  </m:oMath>
                </m:oMathPara>
              </a14:m>
              <a:endParaRPr sz="4100"/>
            </a:p>
          </p:txBody>
        </p:sp>
        <p:sp>
          <p:nvSpPr>
            <p:cNvPr id="230" name="CasetăText 1"/>
            <p:cNvSpPr txBox="1"/>
            <p:nvPr/>
          </p:nvSpPr>
          <p:spPr>
            <a:xfrm>
              <a:off x="80962" y="0"/>
              <a:ext cx="345265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transition matrix</a:t>
              </a:r>
            </a:p>
          </p:txBody>
        </p:sp>
        <p:sp>
          <p:nvSpPr>
            <p:cNvPr id="231" name="CasetăText 44"/>
            <p:cNvSpPr txBox="1"/>
            <p:nvPr/>
          </p:nvSpPr>
          <p:spPr>
            <a:xfrm>
              <a:off x="5644808" y="0"/>
              <a:ext cx="567179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probability vector evolution</a:t>
              </a:r>
            </a:p>
          </p:txBody>
        </p:sp>
      </p:grpSp>
      <p:sp>
        <p:nvSpPr>
          <p:cNvPr id="233" name="If it is sunny on Monday, what is the probability that it is sunny on Tuesday?"/>
          <p:cNvSpPr txBox="1"/>
          <p:nvPr/>
        </p:nvSpPr>
        <p:spPr>
          <a:xfrm>
            <a:off x="5334038" y="11624344"/>
            <a:ext cx="13715924"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If it is sunny on Monday, what is the probability that it is sunny on Tuesday?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2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26">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27"/>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3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26">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226">
                                            <p:txEl>
                                              <p:pRg st="4" end="4"/>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226">
                                            <p:txEl>
                                              <p:pRg st="5" end="5"/>
                                            </p:txEl>
                                          </p:spTgt>
                                        </p:tgtEl>
                                        <p:attrNameLst>
                                          <p:attrName>style.visibility</p:attrName>
                                        </p:attrNameLst>
                                      </p:cBhvr>
                                      <p:to>
                                        <p:strVal val="visible"/>
                                      </p:to>
                                    </p:set>
                                  </p:childTnLst>
                                </p:cTn>
                              </p:par>
                              <p:par>
                                <p:cTn id="26" presetClass="entr" nodeType="withEffect" presetSubtype="0" presetID="1" grpId="1" fill="hold">
                                  <p:stCondLst>
                                    <p:cond delay="0"/>
                                  </p:stCondLst>
                                  <p:iterate type="el" backwards="0">
                                    <p:tmAbs val="0"/>
                                  </p:iterate>
                                  <p:childTnLst>
                                    <p:set>
                                      <p:cBhvr>
                                        <p:cTn id="27" fill="hold"/>
                                        <p:tgtEl>
                                          <p:spTgt spid="226">
                                            <p:txEl>
                                              <p:pRg st="6" end="6"/>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22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6" grpId="1"/>
      <p:bldP build="whole" bldLvl="1" animBg="1" rev="0" advAuto="0" spid="233"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tationary Probability"/>
          <p:cNvSpPr txBox="1"/>
          <p:nvPr>
            <p:ph type="title"/>
          </p:nvPr>
        </p:nvSpPr>
        <p:spPr>
          <a:prstGeom prst="rect">
            <a:avLst/>
          </a:prstGeom>
        </p:spPr>
        <p:txBody>
          <a:bodyPr/>
          <a:lstStyle/>
          <a:p>
            <a:pPr/>
            <a:r>
              <a:t>Stationary Probability</a:t>
            </a:r>
          </a:p>
        </p:txBody>
      </p:sp>
      <p:sp>
        <p:nvSpPr>
          <p:cNvPr id="236" name="If the probability of Monday being sunny is 1/2, what is the probability of it being sunny on Tuesday?…"/>
          <p:cNvSpPr txBox="1"/>
          <p:nvPr>
            <p:ph type="body" idx="1"/>
          </p:nvPr>
        </p:nvSpPr>
        <p:spPr>
          <a:prstGeom prst="rect">
            <a:avLst/>
          </a:prstGeom>
        </p:spPr>
        <p:txBody>
          <a:bodyPr/>
          <a:lstStyle/>
          <a:p>
            <a:pPr marL="0" indent="0" algn="ctr">
              <a:spcBef>
                <a:spcPts val="2400"/>
              </a:spcBef>
              <a:buSzTx/>
              <a:buNone/>
            </a:pPr>
          </a:p>
          <a:p>
            <a:pPr/>
            <a:r>
              <a:t>If the probability of Monday being sunny is 1/2, what is the probability of it being sunny on Tuesday?</a:t>
            </a:r>
          </a:p>
          <a:p>
            <a:pPr lvl="1"/>
            <a:r>
              <a:t>1/2*0.9 + 1/2*0.5 = 0.7</a:t>
            </a:r>
          </a:p>
          <a:p>
            <a:pPr/>
            <a:r>
              <a:t>If the probability of Monday being sunny is 5/6, what is the probability of it being sunny on Tuesday?</a:t>
            </a:r>
          </a:p>
          <a:p>
            <a:pPr lvl="1"/>
            <a:r>
              <a:t>5/6*0.9 + 1/6*0.5 = (4.5 + 0.5)/6 = 5/6</a:t>
            </a:r>
          </a:p>
          <a:p>
            <a:pPr/>
            <a:r>
              <a:t>This is known as the stationary probability, which does not change under application of the transition matrix</a:t>
            </a:r>
          </a:p>
        </p:txBody>
      </p:sp>
      <p:grpSp>
        <p:nvGrpSpPr>
          <p:cNvPr id="241" name="Group"/>
          <p:cNvGrpSpPr/>
          <p:nvPr/>
        </p:nvGrpSpPr>
        <p:grpSpPr>
          <a:xfrm>
            <a:off x="635000" y="3175000"/>
            <a:ext cx="11316599" cy="2169924"/>
            <a:chOff x="0" y="0"/>
            <a:chExt cx="11316598" cy="2169923"/>
          </a:xfrm>
        </p:grpSpPr>
        <p:sp>
          <p:nvSpPr>
            <p:cNvPr id="237" name="CasetăText 40"/>
            <p:cNvSpPr txBox="1"/>
            <p:nvPr/>
          </p:nvSpPr>
          <p:spPr>
            <a:xfrm>
              <a:off x="0" y="889001"/>
              <a:ext cx="3604749" cy="128092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100" i="1">
                        <a:solidFill>
                          <a:srgbClr val="000000"/>
                        </a:solidFill>
                        <a:latin typeface="Cambria Math" panose="02040503050406030204" pitchFamily="18" charset="0"/>
                      </a:rPr>
                      <m:t>𝑄</m:t>
                    </m:r>
                    <m:r>
                      <a:rPr xmlns:a="http://schemas.openxmlformats.org/drawingml/2006/main" sz="4100" i="1">
                        <a:solidFill>
                          <a:srgbClr val="000000"/>
                        </a:solidFill>
                        <a:latin typeface="Cambria Math" panose="02040503050406030204" pitchFamily="18" charset="0"/>
                      </a:rPr>
                      <m:t>=</m:t>
                    </m:r>
                    <m:d>
                      <m:dPr>
                        <m:ctrlPr>
                          <a:rPr xmlns:a="http://schemas.openxmlformats.org/drawingml/2006/main" sz="4100" i="1">
                            <a:solidFill>
                              <a:srgbClr val="000000"/>
                            </a:solidFill>
                            <a:latin typeface="Cambria Math" panose="02040503050406030204" pitchFamily="18" charset="0"/>
                          </a:rPr>
                        </m:ctrlPr>
                      </m:dPr>
                      <m:e>
                        <m:m>
                          <m:mPr>
                            <m:ctrlPr>
                              <a:rPr xmlns:a="http://schemas.openxmlformats.org/drawingml/2006/main" sz="41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100" i="1">
                                  <a:solidFill>
                                    <a:srgbClr val="000000"/>
                                  </a:solidFill>
                                  <a:latin typeface="Cambria Math" panose="02040503050406030204" pitchFamily="18" charset="0"/>
                                </a:rPr>
                                <m:t>0</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9</m:t>
                              </m:r>
                            </m:e>
                            <m:e>
                              <m:r>
                                <a:rPr xmlns:a="http://schemas.openxmlformats.org/drawingml/2006/main" sz="4100" i="1">
                                  <a:solidFill>
                                    <a:srgbClr val="000000"/>
                                  </a:solidFill>
                                  <a:latin typeface="Cambria Math" panose="02040503050406030204" pitchFamily="18" charset="0"/>
                                </a:rPr>
                                <m:t>0.1</m:t>
                              </m:r>
                            </m:e>
                          </m:mr>
                          <m:mr>
                            <m:e>
                              <m:r>
                                <a:rPr xmlns:a="http://schemas.openxmlformats.org/drawingml/2006/main" sz="4100" i="1">
                                  <a:solidFill>
                                    <a:srgbClr val="000000"/>
                                  </a:solidFill>
                                  <a:latin typeface="Cambria Math" panose="02040503050406030204" pitchFamily="18" charset="0"/>
                                </a:rPr>
                                <m:t>0.5</m:t>
                              </m:r>
                            </m:e>
                            <m:e>
                              <m:r>
                                <a:rPr xmlns:a="http://schemas.openxmlformats.org/drawingml/2006/main" sz="4100" i="1">
                                  <a:solidFill>
                                    <a:srgbClr val="000000"/>
                                  </a:solidFill>
                                  <a:latin typeface="Cambria Math" panose="02040503050406030204" pitchFamily="18" charset="0"/>
                                </a:rPr>
                                <m:t>0.5</m:t>
                              </m:r>
                            </m:e>
                          </m:mr>
                        </m:m>
                      </m:e>
                    </m:d>
                  </m:oMath>
                </m:oMathPara>
              </a14:m>
              <a:endParaRPr sz="4100"/>
            </a:p>
          </p:txBody>
        </p:sp>
        <p:sp>
          <p:nvSpPr>
            <p:cNvPr id="238" name="CasetăText 41"/>
            <p:cNvSpPr txBox="1"/>
            <p:nvPr/>
          </p:nvSpPr>
          <p:spPr>
            <a:xfrm>
              <a:off x="7271577" y="950672"/>
              <a:ext cx="2411505" cy="49264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sub>
                    </m:sSub>
                    <m:r>
                      <a:rPr xmlns:a="http://schemas.openxmlformats.org/drawingml/2006/main" sz="4100" i="1">
                        <a:solidFill>
                          <a:srgbClr val="000000"/>
                        </a:solidFill>
                        <a:latin typeface="Cambria Math" panose="02040503050406030204" pitchFamily="18" charset="0"/>
                      </a:rPr>
                      <m:t>𝑄</m:t>
                    </m:r>
                  </m:oMath>
                </m:oMathPara>
              </a14:m>
              <a:endParaRPr sz="4100"/>
            </a:p>
          </p:txBody>
        </p:sp>
        <p:sp>
          <p:nvSpPr>
            <p:cNvPr id="239" name="CasetăText 1"/>
            <p:cNvSpPr txBox="1"/>
            <p:nvPr/>
          </p:nvSpPr>
          <p:spPr>
            <a:xfrm>
              <a:off x="80962" y="0"/>
              <a:ext cx="345265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transition matrix</a:t>
              </a:r>
            </a:p>
          </p:txBody>
        </p:sp>
        <p:sp>
          <p:nvSpPr>
            <p:cNvPr id="240" name="CasetăText 44"/>
            <p:cNvSpPr txBox="1"/>
            <p:nvPr/>
          </p:nvSpPr>
          <p:spPr>
            <a:xfrm>
              <a:off x="5644808" y="0"/>
              <a:ext cx="567179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probability vector evolution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3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3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3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3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6"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Markov State Model"/>
          <p:cNvSpPr txBox="1"/>
          <p:nvPr>
            <p:ph type="title"/>
          </p:nvPr>
        </p:nvSpPr>
        <p:spPr>
          <a:prstGeom prst="rect">
            <a:avLst/>
          </a:prstGeom>
        </p:spPr>
        <p:txBody>
          <a:bodyPr/>
          <a:lstStyle/>
          <a:p>
            <a:pPr/>
            <a:r>
              <a:t>Markov State Model</a:t>
            </a:r>
          </a:p>
        </p:txBody>
      </p:sp>
      <p:pic>
        <p:nvPicPr>
          <p:cNvPr id="244" name="Image" descr="Image"/>
          <p:cNvPicPr>
            <a:picLocks noChangeAspect="1"/>
          </p:cNvPicPr>
          <p:nvPr/>
        </p:nvPicPr>
        <p:blipFill>
          <a:blip r:embed="rId2">
            <a:extLst/>
          </a:blip>
          <a:stretch>
            <a:fillRect/>
          </a:stretch>
        </p:blipFill>
        <p:spPr>
          <a:xfrm>
            <a:off x="4572000" y="3305943"/>
            <a:ext cx="15240000" cy="9258055"/>
          </a:xfrm>
          <a:prstGeom prst="rect">
            <a:avLst/>
          </a:prstGeom>
          <a:ln w="12700">
            <a:miter lim="400000"/>
          </a:ln>
        </p:spPr>
      </p:pic>
      <p:sp>
        <p:nvSpPr>
          <p:cNvPr id="245" name=". V.A. Voelz et al., J. Am. Chem. Soc. 132 (5) (2010) 1526–1528."/>
          <p:cNvSpPr txBox="1"/>
          <p:nvPr/>
        </p:nvSpPr>
        <p:spPr>
          <a:xfrm>
            <a:off x="7030605" y="12694941"/>
            <a:ext cx="1032279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0737">
              <a:defRPr sz="2400"/>
            </a:lvl1pPr>
          </a:lstStyle>
          <a:p>
            <a:pPr/>
            <a:r>
              <a:t>	.	V.A. Voelz et al., J. Am. Chem. Soc. 132 (5) (2010) 1526–1528. </a:t>
            </a:r>
          </a:p>
        </p:txBody>
      </p:sp>
      <p:sp>
        <p:nvSpPr>
          <p:cNvPr id="24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Expectations from Stochastic Processes"/>
          <p:cNvSpPr txBox="1"/>
          <p:nvPr>
            <p:ph type="title"/>
          </p:nvPr>
        </p:nvSpPr>
        <p:spPr>
          <a:prstGeom prst="rect">
            <a:avLst/>
          </a:prstGeom>
        </p:spPr>
        <p:txBody>
          <a:bodyPr/>
          <a:lstStyle>
            <a:lvl1pPr defTabSz="681870">
              <a:defRPr sz="9296"/>
            </a:lvl1pPr>
          </a:lstStyle>
          <a:p>
            <a:pPr/>
            <a:r>
              <a:t>Expectations from Stochastic Processes</a:t>
            </a:r>
          </a:p>
        </p:txBody>
      </p:sp>
      <p:sp>
        <p:nvSpPr>
          <p:cNvPr id="249" name="Samples from a Markov chain can be used to estimate expectation values if…"/>
          <p:cNvSpPr txBox="1"/>
          <p:nvPr>
            <p:ph type="body" idx="1"/>
          </p:nvPr>
        </p:nvSpPr>
        <p:spPr>
          <a:xfrm>
            <a:off x="635000" y="3175000"/>
            <a:ext cx="16511255" cy="9842500"/>
          </a:xfrm>
          <a:prstGeom prst="rect">
            <a:avLst/>
          </a:prstGeom>
        </p:spPr>
        <p:txBody>
          <a:bodyPr/>
          <a:lstStyle/>
          <a:p>
            <a:pPr/>
            <a:r>
              <a:t>Samples from a Markov chain can be used to estimate expectation values if</a:t>
            </a:r>
          </a:p>
          <a:p>
            <a:pPr lvl="1"/>
            <a:r>
              <a:t>it is irreducible / ergodic - simulations starting at one state will visit all other states</a:t>
            </a:r>
          </a:p>
          <a:p>
            <a:pPr lvl="1"/>
            <a:r>
              <a:t>it is aperiodic</a:t>
            </a:r>
          </a:p>
          <a:p>
            <a:pPr lvl="1"/>
            <a:r>
              <a:t>the stationary distribution is the target distribution </a:t>
            </a:r>
            <a14:m>
              <m:oMath>
                <m:r>
                  <a:rPr xmlns:a="http://schemas.openxmlformats.org/drawingml/2006/main" sz="6100" i="1">
                    <a:solidFill>
                      <a:srgbClr val="000000"/>
                    </a:solidFill>
                    <a:latin typeface="Cambria Math" panose="02040503050406030204" pitchFamily="18" charset="0"/>
                  </a:rPr>
                  <m:t>π</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oMath>
            </a14:m>
            <a:r>
              <a:t> (e.g. Boltzmann)</a:t>
            </a:r>
          </a:p>
          <a:p>
            <a:pPr/>
            <a:r>
              <a:t>Distribution of </a:t>
            </a:r>
            <a14:m>
              <m:oMath>
                <m:d>
                  <m:dPr>
                    <m:ctrlPr>
                      <a:rPr xmlns:a="http://schemas.openxmlformats.org/drawingml/2006/main" sz="6100" i="1">
                        <a:solidFill>
                          <a:srgbClr val="000000"/>
                        </a:solidFill>
                        <a:latin typeface="Cambria Math" panose="02040503050406030204" pitchFamily="18" charset="0"/>
                      </a:rPr>
                    </m:ctrlPr>
                    <m:begChr m:val="{"/>
                    <m:endChr m:val="}"/>
                  </m:dPr>
                  <m:e>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n</m:t>
                        </m:r>
                      </m:sub>
                    </m:sSub>
                  </m:e>
                </m:d>
              </m:oMath>
            </a14:m>
            <a:r>
              <a:t> converges to </a:t>
            </a:r>
            <a14:m>
              <m:oMath>
                <m:r>
                  <a:rPr xmlns:a="http://schemas.openxmlformats.org/drawingml/2006/main" sz="6100" i="1">
                    <a:solidFill>
                      <a:srgbClr val="000000"/>
                    </a:solidFill>
                    <a:latin typeface="Cambria Math" panose="02040503050406030204" pitchFamily="18" charset="0"/>
                  </a:rPr>
                  <m:t>π</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oMath>
            </a14:m>
            <a:r>
              <a:t>; expectations based on average</a:t>
            </a:r>
          </a:p>
          <a:p>
            <a:pPr/>
            <a:r>
              <a:t>For more details, see Minh, Minh, and Nguyen (2012)</a:t>
            </a:r>
          </a:p>
        </p:txBody>
      </p:sp>
      <p:grpSp>
        <p:nvGrpSpPr>
          <p:cNvPr id="274" name="Group"/>
          <p:cNvGrpSpPr/>
          <p:nvPr/>
        </p:nvGrpSpPr>
        <p:grpSpPr>
          <a:xfrm>
            <a:off x="17265676" y="6536918"/>
            <a:ext cx="6758356" cy="3118664"/>
            <a:chOff x="0" y="0"/>
            <a:chExt cx="6758354" cy="3118662"/>
          </a:xfrm>
        </p:grpSpPr>
        <p:grpSp>
          <p:nvGrpSpPr>
            <p:cNvPr id="272" name="Grupare 1"/>
            <p:cNvGrpSpPr/>
            <p:nvPr/>
          </p:nvGrpSpPr>
          <p:grpSpPr>
            <a:xfrm>
              <a:off x="446809" y="-1"/>
              <a:ext cx="5864736" cy="1697440"/>
              <a:chOff x="0" y="0"/>
              <a:chExt cx="5864735" cy="1697438"/>
            </a:xfrm>
          </p:grpSpPr>
          <p:grpSp>
            <p:nvGrpSpPr>
              <p:cNvPr id="260" name="Grupare 38"/>
              <p:cNvGrpSpPr/>
              <p:nvPr/>
            </p:nvGrpSpPr>
            <p:grpSpPr>
              <a:xfrm>
                <a:off x="-1" y="0"/>
                <a:ext cx="2399642" cy="1697439"/>
                <a:chOff x="0" y="0"/>
                <a:chExt cx="2399640" cy="1697438"/>
              </a:xfrm>
            </p:grpSpPr>
            <p:grpSp>
              <p:nvGrpSpPr>
                <p:cNvPr id="252" name="CasetăText 39"/>
                <p:cNvGrpSpPr/>
                <p:nvPr/>
              </p:nvGrpSpPr>
              <p:grpSpPr>
                <a:xfrm>
                  <a:off x="316691" y="595566"/>
                  <a:ext cx="566207" cy="502344"/>
                  <a:chOff x="0" y="0"/>
                  <a:chExt cx="566205" cy="502343"/>
                </a:xfrm>
              </p:grpSpPr>
              <p:sp>
                <p:nvSpPr>
                  <p:cNvPr id="250"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51" name="A"/>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A</a:t>
                    </a:r>
                  </a:p>
                </p:txBody>
              </p:sp>
            </p:grpSp>
            <p:grpSp>
              <p:nvGrpSpPr>
                <p:cNvPr id="255" name="CasetăText 40"/>
                <p:cNvGrpSpPr/>
                <p:nvPr/>
              </p:nvGrpSpPr>
              <p:grpSpPr>
                <a:xfrm>
                  <a:off x="1493831" y="595566"/>
                  <a:ext cx="566207" cy="502344"/>
                  <a:chOff x="0" y="0"/>
                  <a:chExt cx="566205" cy="502343"/>
                </a:xfrm>
              </p:grpSpPr>
              <p:sp>
                <p:nvSpPr>
                  <p:cNvPr id="253"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54" name="B"/>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B</a:t>
                    </a:r>
                  </a:p>
                </p:txBody>
              </p:sp>
            </p:grpSp>
            <p:sp>
              <p:nvSpPr>
                <p:cNvPr id="256" name="Formă liberă: formă 41"/>
                <p:cNvSpPr/>
                <p:nvPr/>
              </p:nvSpPr>
              <p:spPr>
                <a:xfrm rot="18935627">
                  <a:off x="782745" y="705467"/>
                  <a:ext cx="856786" cy="807523"/>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7" name="Formă liberă: formă 42"/>
                <p:cNvSpPr/>
                <p:nvPr/>
              </p:nvSpPr>
              <p:spPr>
                <a:xfrm rot="8135627">
                  <a:off x="786087" y="178106"/>
                  <a:ext cx="839660" cy="809971"/>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8" name="Arc 43"/>
                <p:cNvSpPr/>
                <p:nvPr/>
              </p:nvSpPr>
              <p:spPr>
                <a:xfrm>
                  <a:off x="2063948" y="645121"/>
                  <a:ext cx="335693"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9" name="Arc 44"/>
                <p:cNvSpPr/>
                <p:nvPr/>
              </p:nvSpPr>
              <p:spPr>
                <a:xfrm rot="10800000">
                  <a:off x="0" y="656481"/>
                  <a:ext cx="335692"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grpSp>
          <p:grpSp>
            <p:nvGrpSpPr>
              <p:cNvPr id="271" name="Grupare 49"/>
              <p:cNvGrpSpPr/>
              <p:nvPr/>
            </p:nvGrpSpPr>
            <p:grpSpPr>
              <a:xfrm>
                <a:off x="3465095" y="0"/>
                <a:ext cx="2399641" cy="1697439"/>
                <a:chOff x="0" y="0"/>
                <a:chExt cx="2399640" cy="1697438"/>
              </a:xfrm>
            </p:grpSpPr>
            <p:grpSp>
              <p:nvGrpSpPr>
                <p:cNvPr id="263" name="CasetăText 50"/>
                <p:cNvGrpSpPr/>
                <p:nvPr/>
              </p:nvGrpSpPr>
              <p:grpSpPr>
                <a:xfrm>
                  <a:off x="316691" y="595566"/>
                  <a:ext cx="566207" cy="502344"/>
                  <a:chOff x="0" y="0"/>
                  <a:chExt cx="566205" cy="502343"/>
                </a:xfrm>
              </p:grpSpPr>
              <p:sp>
                <p:nvSpPr>
                  <p:cNvPr id="261"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62" name="C"/>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C</a:t>
                    </a:r>
                  </a:p>
                </p:txBody>
              </p:sp>
            </p:grpSp>
            <p:grpSp>
              <p:nvGrpSpPr>
                <p:cNvPr id="266" name="CasetăText 51"/>
                <p:cNvGrpSpPr/>
                <p:nvPr/>
              </p:nvGrpSpPr>
              <p:grpSpPr>
                <a:xfrm>
                  <a:off x="1493831" y="595566"/>
                  <a:ext cx="566207" cy="502344"/>
                  <a:chOff x="0" y="0"/>
                  <a:chExt cx="566205" cy="502343"/>
                </a:xfrm>
              </p:grpSpPr>
              <p:sp>
                <p:nvSpPr>
                  <p:cNvPr id="264"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65" name="D"/>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D</a:t>
                    </a:r>
                  </a:p>
                </p:txBody>
              </p:sp>
            </p:grpSp>
            <p:sp>
              <p:nvSpPr>
                <p:cNvPr id="267" name="Formă liberă: formă 52"/>
                <p:cNvSpPr/>
                <p:nvPr/>
              </p:nvSpPr>
              <p:spPr>
                <a:xfrm rot="18935627">
                  <a:off x="782745" y="705467"/>
                  <a:ext cx="856786" cy="807523"/>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68" name="Formă liberă: formă 53"/>
                <p:cNvSpPr/>
                <p:nvPr/>
              </p:nvSpPr>
              <p:spPr>
                <a:xfrm rot="8135627">
                  <a:off x="786087" y="178106"/>
                  <a:ext cx="839660" cy="809971"/>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69" name="Arc 54"/>
                <p:cNvSpPr/>
                <p:nvPr/>
              </p:nvSpPr>
              <p:spPr>
                <a:xfrm>
                  <a:off x="2063948" y="645121"/>
                  <a:ext cx="335693"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70" name="Arc 55"/>
                <p:cNvSpPr/>
                <p:nvPr/>
              </p:nvSpPr>
              <p:spPr>
                <a:xfrm rot="10800000">
                  <a:off x="0" y="656481"/>
                  <a:ext cx="335692"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grpSp>
        </p:grpSp>
        <p:sp>
          <p:nvSpPr>
            <p:cNvPr id="273" name="Can you use a Markov chain with…"/>
            <p:cNvSpPr txBox="1"/>
            <p:nvPr/>
          </p:nvSpPr>
          <p:spPr>
            <a:xfrm>
              <a:off x="-1" y="2010588"/>
              <a:ext cx="6758356"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Can you use a Markov chain with </a:t>
              </a:r>
            </a:p>
            <a:p>
              <a:pPr/>
              <a:r>
                <a:t>this kernel to estimate expectations?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9">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49">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249">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el" backwards="0">
                                    <p:tmAbs val="0"/>
                                  </p:iterate>
                                  <p:childTnLst>
                                    <p:set>
                                      <p:cBhvr>
                                        <p:cTn id="25"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9" grpId="1"/>
      <p:bldP build="whole" bldLvl="1" animBg="1" rev="0" advAuto="0" spid="274"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Biased Estimation"/>
          <p:cNvSpPr txBox="1"/>
          <p:nvPr>
            <p:ph type="title"/>
          </p:nvPr>
        </p:nvSpPr>
        <p:spPr>
          <a:prstGeom prst="rect">
            <a:avLst/>
          </a:prstGeom>
        </p:spPr>
        <p:txBody>
          <a:bodyPr/>
          <a:lstStyle/>
          <a:p>
            <a:pPr/>
            <a:r>
              <a:t>Biased Estimation</a:t>
            </a:r>
          </a:p>
        </p:txBody>
      </p:sp>
      <p:sp>
        <p:nvSpPr>
          <p:cNvPr id="277" name="Estimates are biased unless…"/>
          <p:cNvSpPr txBox="1"/>
          <p:nvPr>
            <p:ph type="body" idx="1"/>
          </p:nvPr>
        </p:nvSpPr>
        <p:spPr>
          <a:prstGeom prst="rect">
            <a:avLst/>
          </a:prstGeom>
        </p:spPr>
        <p:txBody>
          <a:bodyPr/>
          <a:lstStyle/>
          <a:p>
            <a:pPr/>
            <a:r>
              <a:t>Estimates are biased unless</a:t>
            </a:r>
          </a:p>
          <a:p>
            <a:pPr lvl="1"/>
            <a:r>
              <a:t>initial value from target distribution</a:t>
            </a:r>
          </a:p>
          <a:p>
            <a:pPr lvl="1"/>
            <a:r>
              <a:t>the chain is regenerative (returns to initial state) and expectation based on data between regeneration times. See Minh, Minh, and Nguyen (2012) for more details.</a:t>
            </a:r>
          </a:p>
          <a:p>
            <a:pPr/>
            <a:r>
              <a:t>Bias diminishes with sample size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References"/>
          <p:cNvSpPr txBox="1"/>
          <p:nvPr>
            <p:ph type="title"/>
          </p:nvPr>
        </p:nvSpPr>
        <p:spPr>
          <a:prstGeom prst="rect">
            <a:avLst/>
          </a:prstGeom>
        </p:spPr>
        <p:txBody>
          <a:bodyPr/>
          <a:lstStyle/>
          <a:p>
            <a:pPr/>
            <a:r>
              <a:t>References</a:t>
            </a:r>
          </a:p>
        </p:txBody>
      </p:sp>
      <p:sp>
        <p:nvSpPr>
          <p:cNvPr id="280"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nchor="t"/>
          <a:lstStyle/>
          <a:p>
            <a:pPr>
              <a:defRPr sz="3600"/>
            </a:pPr>
            <a:r>
              <a:t>Grossfield A, Zuckerman DM. Quantifying uncertainty and sampling quality in biomolecular simulations. Annu Rep Comput Chem. 2009 Jan 1;5:23-48. doi: 10.1016/S1574-1400(09)00502-7. PMID: 20454547; PMCID: PMC2865156.</a:t>
            </a:r>
          </a:p>
          <a:p>
            <a:pPr>
              <a:defRPr sz="3600"/>
            </a:pPr>
            <a:r>
              <a:t>Kalos, Malvin H.; Whitlock, Paula A. (2008). Monte Carlo Methods.</a:t>
            </a:r>
          </a:p>
          <a:p>
            <a:pPr>
              <a:defRPr sz="3600"/>
            </a:pPr>
            <a:r>
              <a:t>Levin DA, Peres Y and Wilmer EL, “Markov Chains and Mixing Times”, American Mathematical Soc., Oct 31, 2017, ISBN: 1470429624, 9781470429621</a:t>
            </a:r>
          </a:p>
          <a:p>
            <a:pPr>
              <a:defRPr sz="3600"/>
            </a:pPr>
            <a:r>
              <a:t>Minh, D. L.; Minh, D. D. L.; Nguyen, A. L. Regenerative Markov Chain Monte Carlo for Any Distribution. Communications in Statistics - Simulation and Computation 2012, 41 (9), 1745–1760. https://doi.org/10.1080/03610918.2011.615433.</a:t>
            </a:r>
          </a:p>
        </p:txBody>
      </p:sp>
      <p:sp>
        <p:nvSpPr>
          <p:cNvPr id="281" name="Slide Number"/>
          <p:cNvSpPr txBox="1"/>
          <p:nvPr>
            <p:ph type="sldNum" sz="quarter" idx="4294967295"/>
          </p:nvPr>
        </p:nvSpPr>
        <p:spPr>
          <a:xfrm>
            <a:off x="11935814" y="13010554"/>
            <a:ext cx="494512"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2/11/2020 Week 5 Module 1…"/>
          <p:cNvSpPr txBox="1"/>
          <p:nvPr>
            <p:ph type="title"/>
          </p:nvPr>
        </p:nvSpPr>
        <p:spPr>
          <a:xfrm>
            <a:off x="635000" y="317500"/>
            <a:ext cx="23114000" cy="2540000"/>
          </a:xfrm>
          <a:prstGeom prst="rect">
            <a:avLst/>
          </a:prstGeom>
        </p:spPr>
        <p:txBody>
          <a:bodyPr anchor="t"/>
          <a:lstStyle/>
          <a:p>
            <a:pPr/>
            <a:r>
              <a:t>Monte Carlo</a:t>
            </a:r>
          </a:p>
        </p:txBody>
      </p:sp>
      <p:sp>
        <p:nvSpPr>
          <p:cNvPr id="135" name="This module will consist of a…"/>
          <p:cNvSpPr txBox="1"/>
          <p:nvPr>
            <p:ph type="body" idx="1"/>
          </p:nvPr>
        </p:nvSpPr>
        <p:spPr>
          <a:prstGeom prst="rect">
            <a:avLst/>
          </a:prstGeom>
        </p:spPr>
        <p:txBody>
          <a:bodyPr/>
          <a:lstStyle/>
          <a:p>
            <a:pPr/>
            <a:r>
              <a:t>Today’s lecture is intended to help you achieve the following learning objective: Explain the key objectives of molecular simulation</a:t>
            </a:r>
          </a:p>
          <a:p>
            <a:pPr/>
          </a:p>
          <a:p>
            <a:pPr/>
            <a:r>
              <a:t>Monte Carlo Integration</a:t>
            </a:r>
          </a:p>
          <a:p>
            <a:pPr/>
            <a:r>
              <a:t>Markov Chain Monte Carlo</a:t>
            </a:r>
          </a:p>
        </p:txBody>
      </p:sp>
      <p:sp>
        <p:nvSpPr>
          <p:cNvPr id="136"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sea-coast-architecture-skyline-town-cityscape-886020-pxhere.com.jpg" descr="sea-coast-architecture-skyline-town-cityscape-886020-pxhere.com.jpg"/>
          <p:cNvPicPr>
            <a:picLocks noChangeAspect="1"/>
          </p:cNvPicPr>
          <p:nvPr/>
        </p:nvPicPr>
        <p:blipFill>
          <a:blip r:embed="rId2">
            <a:extLst/>
          </a:blip>
          <a:srcRect l="0" t="6885" r="0" b="18114"/>
          <a:stretch>
            <a:fillRect/>
          </a:stretch>
        </p:blipFill>
        <p:spPr>
          <a:xfrm>
            <a:off x="0" y="0"/>
            <a:ext cx="24384002" cy="13716000"/>
          </a:xfrm>
          <a:prstGeom prst="rect">
            <a:avLst/>
          </a:prstGeom>
          <a:ln w="12700">
            <a:miter lim="400000"/>
          </a:ln>
        </p:spPr>
      </p:pic>
      <p:sp>
        <p:nvSpPr>
          <p:cNvPr id="139" name="Monte Carlo Integration"/>
          <p:cNvSpPr txBox="1"/>
          <p:nvPr>
            <p:ph type="ctrTitle"/>
          </p:nvPr>
        </p:nvSpPr>
        <p:spPr>
          <a:prstGeom prst="rect">
            <a:avLst/>
          </a:prstGeom>
        </p:spPr>
        <p:txBody>
          <a:bodyPr/>
          <a:lstStyle>
            <a:lvl1pPr>
              <a:defRPr>
                <a:solidFill>
                  <a:srgbClr val="FFFFFF"/>
                </a:solidFill>
              </a:defRPr>
            </a:lvl1pPr>
          </a:lstStyle>
          <a:p>
            <a:pPr/>
            <a:r>
              <a:t>Monte Carlo Integration</a:t>
            </a:r>
          </a:p>
        </p:txBody>
      </p:sp>
      <p:sp>
        <p:nvSpPr>
          <p:cNvPr id="140" name="If you keep guessing, you may eventually get it"/>
          <p:cNvSpPr txBox="1"/>
          <p:nvPr>
            <p:ph type="subTitle" sz="quarter" idx="1"/>
          </p:nvPr>
        </p:nvSpPr>
        <p:spPr>
          <a:prstGeom prst="rect">
            <a:avLst/>
          </a:prstGeom>
        </p:spPr>
        <p:txBody>
          <a:bodyPr/>
          <a:lstStyle>
            <a:lvl1pPr>
              <a:defRPr>
                <a:solidFill>
                  <a:srgbClr val="FFFFFF"/>
                </a:solidFill>
              </a:defRPr>
            </a:lvl1pPr>
          </a:lstStyle>
          <a:p>
            <a:pPr/>
            <a:r>
              <a:t>If you keep guessing, you may eventually get it</a:t>
            </a:r>
          </a:p>
        </p:txBody>
      </p:sp>
      <p:sp>
        <p:nvSpPr>
          <p:cNvPr id="141"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pasted-movie.heic" descr="pasted-movie.heic"/>
          <p:cNvPicPr>
            <a:picLocks noChangeAspect="1"/>
          </p:cNvPicPr>
          <p:nvPr/>
        </p:nvPicPr>
        <p:blipFill>
          <a:blip r:embed="rId2">
            <a:extLst/>
          </a:blip>
          <a:stretch>
            <a:fillRect/>
          </a:stretch>
        </p:blipFill>
        <p:spPr>
          <a:xfrm>
            <a:off x="7447395" y="0"/>
            <a:ext cx="9489210"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pectation Values"/>
          <p:cNvSpPr txBox="1"/>
          <p:nvPr>
            <p:ph type="title"/>
          </p:nvPr>
        </p:nvSpPr>
        <p:spPr>
          <a:prstGeom prst="rect">
            <a:avLst/>
          </a:prstGeom>
        </p:spPr>
        <p:txBody>
          <a:bodyPr/>
          <a:lstStyle/>
          <a:p>
            <a:pPr/>
            <a:r>
              <a:t>Expectation Values</a:t>
            </a:r>
          </a:p>
        </p:txBody>
      </p:sp>
      <p:sp>
        <p:nvSpPr>
          <p:cNvPr id="146" name="Expectation values are  .…"/>
          <p:cNvSpPr txBox="1"/>
          <p:nvPr>
            <p:ph type="body" idx="1"/>
          </p:nvPr>
        </p:nvSpPr>
        <p:spPr>
          <a:prstGeom prst="rect">
            <a:avLst/>
          </a:prstGeom>
        </p:spPr>
        <p:txBody>
          <a:bodyPr/>
          <a:lstStyle/>
          <a:p>
            <a:pPr lvl="1" marL="1001606" indent="-574886" defTabSz="765009">
              <a:defRPr sz="4608"/>
            </a:pPr>
            <a:r>
              <a:t>Expectation values are </a:t>
            </a:r>
            <a14:m>
              <m:oMath>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f>
                  <m:fPr>
                    <m:ctrlPr>
                      <a:rPr xmlns:a="http://schemas.openxmlformats.org/drawingml/2006/main" sz="5600" i="1">
                        <a:solidFill>
                          <a:srgbClr val="000000"/>
                        </a:solidFill>
                        <a:latin typeface="Cambria Math" panose="02040503050406030204" pitchFamily="18" charset="0"/>
                      </a:rPr>
                    </m:ctrlPr>
                    <m:type m:val="bar"/>
                  </m:fPr>
                  <m:num>
                    <m:sSub>
                      <m:e>
                        <m:r>
                          <a:rPr xmlns:a="http://schemas.openxmlformats.org/drawingml/2006/main" sz="5600" i="1">
                            <a:solidFill>
                              <a:srgbClr val="000000"/>
                            </a:solidFill>
                            <a:latin typeface="Cambria Math" panose="02040503050406030204" pitchFamily="18" charset="0"/>
                          </a:rPr>
                          <m:t>∑</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num>
                  <m:den>
                    <m:sSub>
                      <m:e>
                        <m:r>
                          <a:rPr xmlns:a="http://schemas.openxmlformats.org/drawingml/2006/main" sz="5600" i="1">
                            <a:solidFill>
                              <a:srgbClr val="000000"/>
                            </a:solidFill>
                            <a:latin typeface="Cambria Math" panose="02040503050406030204" pitchFamily="18" charset="0"/>
                          </a:rPr>
                          <m:t>∑</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den>
                </m:f>
              </m:oMath>
            </a14:m>
            <a:r>
              <a:t>.</a:t>
            </a:r>
          </a:p>
          <a:p>
            <a:pPr lvl="2" marL="1428326" indent="-574886" defTabSz="765009">
              <a:defRPr sz="4608"/>
            </a:pPr>
            <a:r>
              <a:t>A(x) is any observable. For molecular systems, useful observables include,</a:t>
            </a:r>
          </a:p>
          <a:p>
            <a:pPr lvl="3" marL="1855046" indent="-574886" defTabSz="765009">
              <a:defRPr sz="4608"/>
            </a:pPr>
            <a:r>
              <a:t>distance between two atoms (e.g. hydrogen bond)</a:t>
            </a:r>
          </a:p>
          <a:p>
            <a:pPr lvl="3" marL="1855046" indent="-574886" defTabSz="765009">
              <a:defRPr sz="4608"/>
            </a:pPr>
            <a:r>
              <a:t>collective variable, e.g. angle between three domains</a:t>
            </a:r>
          </a:p>
          <a:p>
            <a:pPr lvl="3" marL="1855046" indent="-574886" defTabSz="765009">
              <a:defRPr sz="4608"/>
            </a:pPr>
            <a:r>
              <a:t>probability that a collective variable is within a bin</a:t>
            </a:r>
          </a:p>
          <a:p>
            <a:pPr lvl="3" marL="1855046" indent="-574886" defTabSz="765009">
              <a:defRPr sz="4608"/>
            </a:pPr>
            <a:r>
              <a:t>energies or moments of energy, yielding free energy differences</a:t>
            </a:r>
          </a:p>
          <a:p>
            <a:pPr lvl="2" marL="1428326" indent="-574886" defTabSz="765009">
              <a:defRPr sz="4608"/>
            </a:pPr>
            <a:r>
              <a:t>p(x) is a normalized probability density, e.g. uniform</a:t>
            </a:r>
          </a:p>
          <a:p>
            <a:pPr lvl="2" marL="1428326" indent="-574886" defTabSz="765009">
              <a:defRPr sz="4608"/>
            </a:pPr>
            <a14:m>
              <m:oMath>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oMath>
            </a14:m>
            <a:r>
              <a:t> is a vector, indexed by j</a:t>
            </a:r>
          </a:p>
          <a:p>
            <a:pPr lvl="2" marL="1428326" indent="-574886" defTabSz="765009">
              <a:defRPr sz="4608"/>
            </a:pPr>
            <a:r>
              <a:t>the sum is over all possible states</a:t>
            </a:r>
          </a:p>
          <a:p>
            <a:pPr lvl="1" marL="1001606" indent="-574886" defTabSz="765009">
              <a:defRPr sz="4608"/>
            </a:pPr>
            <a:r>
              <a:t>For a continuous state space, e.g. molecular mechanics, </a:t>
            </a:r>
            <a14:m>
              <m:oMath>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x</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x</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x</m:t>
                </m:r>
              </m:oMath>
            </a14:m>
            <a:r>
              <a:t>.</a:t>
            </a:r>
            <a:endParaRPr sz="4800"/>
          </a:p>
        </p:txBody>
      </p:sp>
      <p:sp>
        <p:nvSpPr>
          <p:cNvPr id="147"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6">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6">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6">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46">
                                            <p:txEl>
                                              <p:pRg st="4" end="4"/>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4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Calculating Expectation Values"/>
          <p:cNvSpPr txBox="1"/>
          <p:nvPr>
            <p:ph type="title"/>
          </p:nvPr>
        </p:nvSpPr>
        <p:spPr>
          <a:prstGeom prst="rect">
            <a:avLst/>
          </a:prstGeom>
        </p:spPr>
        <p:txBody>
          <a:bodyPr/>
          <a:lstStyle/>
          <a:p>
            <a:pPr/>
            <a:r>
              <a:t>Calculating Expectation Values</a:t>
            </a:r>
          </a:p>
        </p:txBody>
      </p:sp>
      <p:sp>
        <p:nvSpPr>
          <p:cNvPr id="150" name="Two general approaches to calculating…"/>
          <p:cNvSpPr txBox="1"/>
          <p:nvPr>
            <p:ph type="body" idx="1"/>
          </p:nvPr>
        </p:nvSpPr>
        <p:spPr>
          <a:prstGeom prst="rect">
            <a:avLst/>
          </a:prstGeom>
        </p:spPr>
        <p:txBody>
          <a:bodyPr/>
          <a:lstStyle/>
          <a:p>
            <a:pPr/>
            <a:r>
              <a:t>Two general approaches to calculating </a:t>
            </a:r>
            <a14:m>
              <m:oMath>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num>
                  <m:den>
                    <m:sSub>
                      <m:e>
                        <m:r>
                          <a:rPr xmlns:a="http://schemas.openxmlformats.org/drawingml/2006/main" sz="6100" i="1">
                            <a:solidFill>
                              <a:srgbClr val="000000"/>
                            </a:solidFill>
                            <a:latin typeface="Cambria Math" panose="02040503050406030204" pitchFamily="18" charset="0"/>
                          </a:rPr>
                          <m:t>∑</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den>
                </m:f>
              </m:oMath>
            </a14:m>
            <a:r>
              <a:t> </a:t>
            </a:r>
          </a:p>
          <a:p>
            <a:pPr lvl="1"/>
            <a:r>
              <a:t>Enumeration</a:t>
            </a:r>
          </a:p>
          <a:p>
            <a:pPr lvl="2"/>
            <a:r>
              <a:t>compute </a:t>
            </a:r>
            <a14:m>
              <m:oMath>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oMath>
            </a14:m>
            <a:r>
              <a:t> and </a:t>
            </a:r>
            <a14:m>
              <m:oMath>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oMath>
            </a14:m>
            <a:r>
              <a:t> for all possible </a:t>
            </a:r>
            <a14:m>
              <m:oMath>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oMath>
            </a14:m>
            <a:r>
              <a:t>; weighted average.</a:t>
            </a:r>
          </a:p>
          <a:p>
            <a:pPr lvl="2"/>
            <a:r>
              <a:t>for continuous spaces, integrals may be approximated by quadrature, e.g. Simpson’s rule</a:t>
            </a:r>
          </a:p>
          <a:p>
            <a:pPr lvl="1"/>
            <a:r>
              <a:t>Monte Carlo Integration (named after famous gambling city)</a:t>
            </a:r>
          </a:p>
          <a:p>
            <a:pPr lvl="2"/>
            <a:r>
              <a:t>draw (pseudo-)random samples </a:t>
            </a:r>
            <a14:m>
              <m:oMath>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oMath>
            </a14:m>
            <a:r>
              <a:t> with probability </a:t>
            </a:r>
            <a14:m>
              <m:oMath>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oMath>
            </a14:m>
            <a:r>
              <a:t>; </a:t>
            </a:r>
            <a:r>
              <a:rPr u="sng"/>
              <a:t>estimate</a:t>
            </a:r>
            <a:r>
              <a:t> with simple average</a:t>
            </a:r>
          </a:p>
          <a:p>
            <a:pPr lvl="2"/>
            <a:r>
              <a:t>estimate converges to true value with many samples</a:t>
            </a:r>
          </a:p>
        </p:txBody>
      </p:sp>
      <p:sp>
        <p:nvSpPr>
          <p:cNvPr id="151"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0">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50">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50">
                                            <p:txEl>
                                              <p:pRg st="4" end="4"/>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150">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5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Example: Dice"/>
          <p:cNvSpPr txBox="1"/>
          <p:nvPr>
            <p:ph type="title"/>
          </p:nvPr>
        </p:nvSpPr>
        <p:spPr>
          <a:prstGeom prst="rect">
            <a:avLst/>
          </a:prstGeom>
        </p:spPr>
        <p:txBody>
          <a:bodyPr/>
          <a:lstStyle/>
          <a:p>
            <a:pPr/>
            <a:r>
              <a:t>Example: Dice</a:t>
            </a:r>
          </a:p>
        </p:txBody>
      </p:sp>
      <p:sp>
        <p:nvSpPr>
          <p:cNvPr id="154" name="How do you compute the expectation value of the sum of two six-sided dice?…"/>
          <p:cNvSpPr txBox="1"/>
          <p:nvPr>
            <p:ph type="body" sz="half" idx="1"/>
          </p:nvPr>
        </p:nvSpPr>
        <p:spPr>
          <a:xfrm>
            <a:off x="635000" y="3172150"/>
            <a:ext cx="23114000" cy="4129221"/>
          </a:xfrm>
          <a:prstGeom prst="rect">
            <a:avLst/>
          </a:prstGeom>
        </p:spPr>
        <p:txBody>
          <a:bodyPr/>
          <a:lstStyle/>
          <a:p>
            <a:pPr/>
            <a:r>
              <a:t>How do you compute the expectation value of the sum of two six-sided dice?</a:t>
            </a:r>
          </a:p>
          <a:p>
            <a:pPr lvl="1"/>
            <a:r>
              <a:t>(2 + 3*2 + 4*3 + 5*4 + 6*5 + 7*6 + 8*5 + 9*4 + 10*3 + 11*2 + 12)/36 = 7</a:t>
            </a:r>
          </a:p>
          <a:p>
            <a:pPr lvl="1"/>
            <a:r>
              <a:t>Roll the dice many times and calculate the average</a:t>
            </a:r>
          </a:p>
        </p:txBody>
      </p:sp>
      <p:graphicFrame>
        <p:nvGraphicFramePr>
          <p:cNvPr id="155" name="Table 1"/>
          <p:cNvGraphicFramePr/>
          <p:nvPr/>
        </p:nvGraphicFramePr>
        <p:xfrm>
          <a:off x="3808412" y="7620000"/>
          <a:ext cx="9550401" cy="7924800"/>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2384425"/>
                <a:gridCol w="2384425"/>
                <a:gridCol w="2384425"/>
                <a:gridCol w="2384425"/>
                <a:gridCol w="2384425"/>
                <a:gridCol w="2384425"/>
                <a:gridCol w="2384425"/>
              </a:tblGrid>
              <a:tr h="635000">
                <a:tc>
                  <a:txBody>
                    <a:bodyPr/>
                    <a:lstStyle/>
                    <a:p>
                      <a:pPr indent="228600">
                        <a:defRPr sz="4000">
                          <a:sym typeface="Helvetica"/>
                        </a:defRPr>
                      </a:pP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1</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2</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3</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4</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5</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6</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1</a:t>
                      </a:r>
                    </a:p>
                  </a:txBody>
                  <a:tcPr marL="0" marR="0" marT="0" marB="0" anchor="t" anchorCtr="0" horzOverflow="overflow"/>
                </a:tc>
                <a:tc>
                  <a:txBody>
                    <a:bodyPr/>
                    <a:lstStyle/>
                    <a:p>
                      <a:pPr indent="228600">
                        <a:defRPr sz="1800"/>
                      </a:pPr>
                      <a:r>
                        <a:rPr sz="4000"/>
                        <a:t>2</a:t>
                      </a:r>
                    </a:p>
                  </a:txBody>
                  <a:tcPr marL="0" marR="0" marT="0" marB="0" anchor="t" anchorCtr="0" horzOverflow="overflow"/>
                </a:tc>
                <a:tc>
                  <a:txBody>
                    <a:bodyPr/>
                    <a:lstStyle/>
                    <a:p>
                      <a:pPr indent="228600">
                        <a:defRPr sz="1800"/>
                      </a:pPr>
                      <a:r>
                        <a:rPr sz="4000"/>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2</a:t>
                      </a:r>
                    </a:p>
                  </a:txBody>
                  <a:tcPr marL="0" marR="0" marT="0" marB="0" anchor="t" anchorCtr="0" horzOverflow="overflow"/>
                </a:tc>
                <a:tc>
                  <a:txBody>
                    <a:bodyPr/>
                    <a:lstStyle/>
                    <a:p>
                      <a:pPr indent="228600">
                        <a:defRPr sz="1800"/>
                      </a:pPr>
                      <a:r>
                        <a:rPr sz="4000"/>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c>
                  <a:txBody>
                    <a:bodyPr/>
                    <a:lstStyle/>
                    <a:p>
                      <a:pPr indent="228600">
                        <a:defRPr sz="1800"/>
                      </a:pPr>
                      <a:r>
                        <a:rPr sz="4000"/>
                        <a:t>11</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c>
                  <a:txBody>
                    <a:bodyPr/>
                    <a:lstStyle/>
                    <a:p>
                      <a:pPr indent="228600">
                        <a:defRPr sz="1800"/>
                      </a:pPr>
                      <a:r>
                        <a:rPr sz="4000"/>
                        <a:t>11</a:t>
                      </a:r>
                    </a:p>
                  </a:txBody>
                  <a:tcPr marL="0" marR="0" marT="0" marB="0" anchor="t" anchorCtr="0" horzOverflow="overflow"/>
                </a:tc>
                <a:tc>
                  <a:txBody>
                    <a:bodyPr/>
                    <a:lstStyle/>
                    <a:p>
                      <a:pPr indent="228600">
                        <a:defRPr sz="1800"/>
                      </a:pPr>
                      <a:r>
                        <a:rPr sz="4000"/>
                        <a:t>12</a:t>
                      </a:r>
                    </a:p>
                  </a:txBody>
                  <a:tcPr marL="0" marR="0" marT="0" marB="0" anchor="t" anchorCtr="0" horzOverflow="overflow"/>
                </a:tc>
              </a:tr>
            </a:tbl>
          </a:graphicData>
        </a:graphic>
      </p:graphicFrame>
      <p:sp>
        <p:nvSpPr>
          <p:cNvPr id="156"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4">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4" grpId="1"/>
      <p:bldP build="whole" bldLvl="1" animBg="1" rev="0" advAuto="0" spid="155"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xample: Calculating π"/>
          <p:cNvSpPr txBox="1"/>
          <p:nvPr>
            <p:ph type="title"/>
          </p:nvPr>
        </p:nvSpPr>
        <p:spPr>
          <a:prstGeom prst="rect">
            <a:avLst/>
          </a:prstGeom>
        </p:spPr>
        <p:txBody>
          <a:bodyPr/>
          <a:lstStyle/>
          <a:p>
            <a:pPr/>
            <a:r>
              <a:t>Example: Calculating π</a:t>
            </a:r>
          </a:p>
        </p:txBody>
      </p:sp>
      <p:sp>
        <p:nvSpPr>
          <p:cNvPr id="159" name="Sample points from a two-dimensional uniform distribution between 0 and 1…"/>
          <p:cNvSpPr txBox="1"/>
          <p:nvPr>
            <p:ph type="body" sz="half" idx="1"/>
          </p:nvPr>
        </p:nvSpPr>
        <p:spPr>
          <a:xfrm>
            <a:off x="635000" y="3175000"/>
            <a:ext cx="11429166" cy="9842500"/>
          </a:xfrm>
          <a:prstGeom prst="rect">
            <a:avLst/>
          </a:prstGeom>
        </p:spPr>
        <p:txBody>
          <a:bodyPr/>
          <a:lstStyle/>
          <a:p>
            <a:pPr marL="585505" indent="-598839" defTabSz="796884">
              <a:defRPr sz="4800"/>
            </a:pPr>
            <a:r>
              <a:t>Sample points from a two-dimensional uniform distribution between 0 and 1</a:t>
            </a:r>
          </a:p>
          <a:p>
            <a:pPr marL="585505" indent="-598839" defTabSz="796884">
              <a:defRPr sz="4800"/>
            </a:pPr>
            <a:r>
              <a:t>Estimate </a:t>
            </a:r>
            <a14:m>
              <m:oMath>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d</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oMath>
            </a14:m>
          </a:p>
          <a:p>
            <a:pPr lvl="1" marL="1030004" indent="-598839" defTabSz="796884">
              <a:defRPr sz="4800"/>
            </a:pPr>
            <a14:m>
              <m:oMath>
                <m:r>
                  <a:rPr xmlns:a="http://schemas.openxmlformats.org/drawingml/2006/main" sz="5850" i="1">
                    <a:solidFill>
                      <a:srgbClr val="000000"/>
                    </a:solidFill>
                    <a:latin typeface="Cambria Math" panose="02040503050406030204" pitchFamily="18" charset="0"/>
                  </a:rPr>
                  <m:t>d</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z</m:t>
                </m:r>
                <m:r>
                  <a:rPr xmlns:a="http://schemas.openxmlformats.org/drawingml/2006/main" sz="5850" i="1">
                    <a:solidFill>
                      <a:srgbClr val="000000"/>
                    </a:solidFill>
                    <a:latin typeface="Cambria Math" panose="02040503050406030204" pitchFamily="18" charset="0"/>
                  </a:rPr>
                  <m:t>)</m:t>
                </m:r>
              </m:oMath>
            </a14:m>
            <a:r>
              <a:t> is the distance from the origin</a:t>
            </a:r>
          </a:p>
          <a:p>
            <a:pPr lvl="1" marL="1030004" indent="-598839" defTabSz="796884">
              <a:defRPr sz="4800"/>
            </a:pPr>
            <a14:m>
              <m:oMath>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z</m:t>
                </m:r>
                <m:r>
                  <a:rPr xmlns:a="http://schemas.openxmlformats.org/drawingml/2006/main" sz="5850" i="1">
                    <a:solidFill>
                      <a:srgbClr val="000000"/>
                    </a:solidFill>
                    <a:latin typeface="Cambria Math" panose="02040503050406030204" pitchFamily="18" charset="0"/>
                  </a:rPr>
                  <m:t>)</m:t>
                </m:r>
              </m:oMath>
            </a14:m>
            <a:r>
              <a:t> = 1 if z &lt; 0</a:t>
            </a:r>
          </a:p>
          <a:p>
            <a:pPr lvl="1" marL="1030004" indent="-598839" defTabSz="796884">
              <a:defRPr sz="4800"/>
            </a:pPr>
            <a14:m>
              <m:oMath>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z</m:t>
                </m:r>
                <m:r>
                  <a:rPr xmlns:a="http://schemas.openxmlformats.org/drawingml/2006/main" sz="5850" i="1">
                    <a:solidFill>
                      <a:srgbClr val="000000"/>
                    </a:solidFill>
                    <a:latin typeface="Cambria Math" panose="02040503050406030204" pitchFamily="18" charset="0"/>
                  </a:rPr>
                  <m:t>)</m:t>
                </m:r>
              </m:oMath>
            </a14:m>
            <a:r>
              <a:t> = 0 otherwise</a:t>
            </a:r>
          </a:p>
          <a:p>
            <a:pPr lvl="1" marL="1030004" indent="-598839" defTabSz="796884">
              <a:defRPr sz="4800"/>
            </a:pPr>
            <a:r>
              <a:t>the fraction of points inside square that are inside the circle; thus, </a:t>
            </a:r>
            <a14:m>
              <m:oMath>
                <m:r>
                  <a:rPr xmlns:a="http://schemas.openxmlformats.org/drawingml/2006/main" sz="5850" i="1">
                    <a:solidFill>
                      <a:srgbClr val="000000"/>
                    </a:solidFill>
                    <a:latin typeface="Cambria Math" panose="02040503050406030204" pitchFamily="18" charset="0"/>
                  </a:rPr>
                  <m:t>A</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d</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sSup>
                  <m:e>
                    <m:r>
                      <a:rPr xmlns:a="http://schemas.openxmlformats.org/drawingml/2006/main" sz="5850" i="1">
                        <a:solidFill>
                          <a:srgbClr val="000000"/>
                        </a:solidFill>
                        <a:latin typeface="Cambria Math" panose="02040503050406030204" pitchFamily="18" charset="0"/>
                      </a:rPr>
                      <m:t>r</m:t>
                    </m:r>
                  </m:e>
                  <m:sup>
                    <m:r>
                      <a:rPr xmlns:a="http://schemas.openxmlformats.org/drawingml/2006/main" sz="5850" i="1">
                        <a:solidFill>
                          <a:srgbClr val="000000"/>
                        </a:solidFill>
                        <a:latin typeface="Cambria Math" panose="02040503050406030204" pitchFamily="18" charset="0"/>
                      </a:rPr>
                      <m:t>2</m:t>
                    </m:r>
                  </m:sup>
                </m:sSup>
              </m:oMath>
            </a14:m>
          </a:p>
          <a:p>
            <a:pPr marL="585505" indent="-598839" defTabSz="796884">
              <a:defRPr sz="4800"/>
            </a:pPr>
            <a:r>
              <a:t>Since </a:t>
            </a:r>
            <a14:m>
              <m:oMath>
                <m:r>
                  <a:rPr xmlns:a="http://schemas.openxmlformats.org/drawingml/2006/main" sz="5850" i="1">
                    <a:solidFill>
                      <a:srgbClr val="000000"/>
                    </a:solidFill>
                    <a:latin typeface="Cambria Math" panose="02040503050406030204" pitchFamily="18" charset="0"/>
                  </a:rPr>
                  <m:t>A</m:t>
                </m:r>
                <m:r>
                  <a:rPr xmlns:a="http://schemas.openxmlformats.org/drawingml/2006/main" sz="5850" i="1">
                    <a:solidFill>
                      <a:srgbClr val="000000"/>
                    </a:solidFill>
                    <a:latin typeface="Cambria Math" panose="02040503050406030204" pitchFamily="18" charset="0"/>
                  </a:rPr>
                  <m:t>=</m:t>
                </m:r>
                <m:f>
                  <m:fPr>
                    <m:ctrlPr>
                      <a:rPr xmlns:a="http://schemas.openxmlformats.org/drawingml/2006/main" sz="5850" i="1">
                        <a:solidFill>
                          <a:srgbClr val="000000"/>
                        </a:solidFill>
                        <a:latin typeface="Cambria Math" panose="02040503050406030204" pitchFamily="18" charset="0"/>
                      </a:rPr>
                    </m:ctrlPr>
                    <m:type m:val="bar"/>
                  </m:fPr>
                  <m:num>
                    <m:r>
                      <a:rPr xmlns:a="http://schemas.openxmlformats.org/drawingml/2006/main" sz="5850" i="1">
                        <a:solidFill>
                          <a:srgbClr val="000000"/>
                        </a:solidFill>
                        <a:latin typeface="Cambria Math" panose="02040503050406030204" pitchFamily="18" charset="0"/>
                      </a:rPr>
                      <m:t>1</m:t>
                    </m:r>
                  </m:num>
                  <m:den>
                    <m:r>
                      <a:rPr xmlns:a="http://schemas.openxmlformats.org/drawingml/2006/main" sz="5850" i="1">
                        <a:solidFill>
                          <a:srgbClr val="000000"/>
                        </a:solidFill>
                        <a:latin typeface="Cambria Math" panose="02040503050406030204" pitchFamily="18" charset="0"/>
                      </a:rPr>
                      <m:t>4</m:t>
                    </m:r>
                  </m:den>
                </m:f>
                <m:r>
                  <a:rPr xmlns:a="http://schemas.openxmlformats.org/drawingml/2006/main" sz="5850" i="1">
                    <a:solidFill>
                      <a:srgbClr val="000000"/>
                    </a:solidFill>
                    <a:latin typeface="Cambria Math" panose="02040503050406030204" pitchFamily="18" charset="0"/>
                  </a:rPr>
                  <m:t>π</m:t>
                </m:r>
                <m:sSup>
                  <m:e>
                    <m:r>
                      <a:rPr xmlns:a="http://schemas.openxmlformats.org/drawingml/2006/main" sz="5850" i="1">
                        <a:solidFill>
                          <a:srgbClr val="000000"/>
                        </a:solidFill>
                        <a:latin typeface="Cambria Math" panose="02040503050406030204" pitchFamily="18" charset="0"/>
                      </a:rPr>
                      <m:t>r</m:t>
                    </m:r>
                  </m:e>
                  <m:sup>
                    <m:r>
                      <a:rPr xmlns:a="http://schemas.openxmlformats.org/drawingml/2006/main" sz="5850" i="1">
                        <a:solidFill>
                          <a:srgbClr val="000000"/>
                        </a:solidFill>
                        <a:latin typeface="Cambria Math" panose="02040503050406030204" pitchFamily="18" charset="0"/>
                      </a:rPr>
                      <m:t>2</m:t>
                    </m:r>
                  </m:sup>
                </m:sSup>
              </m:oMath>
            </a14:m>
            <a:r>
              <a:t> for a quarter circle, </a:t>
            </a:r>
            <a14:m>
              <m:oMath>
                <m:r>
                  <a:rPr xmlns:a="http://schemas.openxmlformats.org/drawingml/2006/main" sz="5850" i="1">
                    <a:solidFill>
                      <a:srgbClr val="000000"/>
                    </a:solidFill>
                    <a:latin typeface="Cambria Math" panose="02040503050406030204" pitchFamily="18" charset="0"/>
                  </a:rPr>
                  <m:t>π</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4</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d</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oMath>
            </a14:m>
          </a:p>
        </p:txBody>
      </p:sp>
      <p:pic>
        <p:nvPicPr>
          <p:cNvPr id="160" name="Picture 2" descr="Picture 2"/>
          <p:cNvPicPr>
            <a:picLocks noChangeAspect="0"/>
          </p:cNvPicPr>
          <p:nvPr/>
        </p:nvPicPr>
        <p:blipFill>
          <a:blip r:embed="rId2">
            <a:extLst/>
          </a:blip>
          <a:stretch>
            <a:fillRect/>
          </a:stretch>
        </p:blipFill>
        <p:spPr>
          <a:xfrm>
            <a:off x="12704763" y="3016250"/>
            <a:ext cx="10160001" cy="10160000"/>
          </a:xfrm>
          <a:prstGeom prst="rect">
            <a:avLst/>
          </a:prstGeom>
          <a:ln w="12700">
            <a:miter lim="400000"/>
          </a:ln>
        </p:spPr>
      </p:pic>
      <p:sp>
        <p:nvSpPr>
          <p:cNvPr id="161" name="Rectangle"/>
          <p:cNvSpPr/>
          <p:nvPr/>
        </p:nvSpPr>
        <p:spPr>
          <a:xfrm>
            <a:off x="15766688" y="3459557"/>
            <a:ext cx="4450206" cy="693147"/>
          </a:xfrm>
          <a:prstGeom prst="rect">
            <a:avLst/>
          </a:prstGeom>
          <a:solidFill>
            <a:srgbClr val="FFFFFF"/>
          </a:solidFill>
          <a:ln w="12700">
            <a:miter lim="400000"/>
          </a:ln>
        </p:spPr>
        <p:txBody>
          <a:bodyPr lIns="71436" tIns="71436" rIns="71436" bIns="71436" anchor="ctr"/>
          <a:lstStyle/>
          <a:p>
            <a:pPr/>
          </a:p>
        </p:txBody>
      </p:sp>
      <p:sp>
        <p:nvSpPr>
          <p:cNvPr id="162"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9">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9">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59">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5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5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0" presetID="1" grpId="2" fill="hold">
                                  <p:stCondLst>
                                    <p:cond delay="0"/>
                                  </p:stCondLst>
                                  <p:iterate type="el" backwards="0">
                                    <p:tmAbs val="0"/>
                                  </p:iterate>
                                  <p:childTnLst>
                                    <p:set>
                                      <p:cBhvr>
                                        <p:cTn id="28"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9" grpId="1"/>
      <p:bldP build="whole" bldLvl="1" animBg="1" rev="0" advAuto="0" spid="161"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Limitations"/>
          <p:cNvSpPr txBox="1"/>
          <p:nvPr>
            <p:ph type="title"/>
          </p:nvPr>
        </p:nvSpPr>
        <p:spPr>
          <a:prstGeom prst="rect">
            <a:avLst/>
          </a:prstGeom>
        </p:spPr>
        <p:txBody>
          <a:bodyPr/>
          <a:lstStyle/>
          <a:p>
            <a:pPr/>
            <a:r>
              <a:t>Limitations</a:t>
            </a:r>
          </a:p>
        </p:txBody>
      </p:sp>
      <p:sp>
        <p:nvSpPr>
          <p:cNvPr id="165" name="Both examples were for…"/>
          <p:cNvSpPr txBox="1"/>
          <p:nvPr>
            <p:ph type="body" idx="1"/>
          </p:nvPr>
        </p:nvSpPr>
        <p:spPr>
          <a:prstGeom prst="rect">
            <a:avLst/>
          </a:prstGeom>
        </p:spPr>
        <p:txBody>
          <a:bodyPr/>
          <a:lstStyle/>
          <a:p>
            <a:pPr/>
            <a:r>
              <a:t>Both examples were for </a:t>
            </a:r>
          </a:p>
          <a:p>
            <a:pPr lvl="1"/>
            <a:r>
              <a:t>a simple distribution (uniform)</a:t>
            </a:r>
          </a:p>
          <a:p>
            <a:pPr lvl="1"/>
            <a:r>
              <a:t>low dimensions</a:t>
            </a:r>
          </a:p>
          <a:p>
            <a:pPr/>
            <a:r>
              <a:t>Drawing independent random samples is difficult for complex high-dimensional probability distributions, such as biological macromolecules</a:t>
            </a:r>
          </a:p>
        </p:txBody>
      </p:sp>
      <p:sp>
        <p:nvSpPr>
          <p:cNvPr id="166"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6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6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5"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